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0233600" cy="40233600"/>
  <p:notesSz cx="6858000" cy="9144000"/>
  <p:defaultTextStyle>
    <a:defPPr>
      <a:defRPr lang="en-US"/>
    </a:defPPr>
    <a:lvl1pPr marL="0" algn="l" defTabSz="4022866" rtl="0" eaLnBrk="1" latinLnBrk="0" hangingPunct="1">
      <a:defRPr sz="7883" kern="1200">
        <a:solidFill>
          <a:schemeClr val="tx1"/>
        </a:solidFill>
        <a:latin typeface="+mn-lt"/>
        <a:ea typeface="+mn-ea"/>
        <a:cs typeface="+mn-cs"/>
      </a:defRPr>
    </a:lvl1pPr>
    <a:lvl2pPr marL="2011434" algn="l" defTabSz="4022866" rtl="0" eaLnBrk="1" latinLnBrk="0" hangingPunct="1">
      <a:defRPr sz="7883" kern="1200">
        <a:solidFill>
          <a:schemeClr val="tx1"/>
        </a:solidFill>
        <a:latin typeface="+mn-lt"/>
        <a:ea typeface="+mn-ea"/>
        <a:cs typeface="+mn-cs"/>
      </a:defRPr>
    </a:lvl2pPr>
    <a:lvl3pPr marL="4022866" algn="l" defTabSz="4022866" rtl="0" eaLnBrk="1" latinLnBrk="0" hangingPunct="1">
      <a:defRPr sz="7883" kern="1200">
        <a:solidFill>
          <a:schemeClr val="tx1"/>
        </a:solidFill>
        <a:latin typeface="+mn-lt"/>
        <a:ea typeface="+mn-ea"/>
        <a:cs typeface="+mn-cs"/>
      </a:defRPr>
    </a:lvl3pPr>
    <a:lvl4pPr marL="6034300" algn="l" defTabSz="4022866" rtl="0" eaLnBrk="1" latinLnBrk="0" hangingPunct="1">
      <a:defRPr sz="7883" kern="1200">
        <a:solidFill>
          <a:schemeClr val="tx1"/>
        </a:solidFill>
        <a:latin typeface="+mn-lt"/>
        <a:ea typeface="+mn-ea"/>
        <a:cs typeface="+mn-cs"/>
      </a:defRPr>
    </a:lvl4pPr>
    <a:lvl5pPr marL="8045732" algn="l" defTabSz="4022866" rtl="0" eaLnBrk="1" latinLnBrk="0" hangingPunct="1">
      <a:defRPr sz="7883" kern="1200">
        <a:solidFill>
          <a:schemeClr val="tx1"/>
        </a:solidFill>
        <a:latin typeface="+mn-lt"/>
        <a:ea typeface="+mn-ea"/>
        <a:cs typeface="+mn-cs"/>
      </a:defRPr>
    </a:lvl5pPr>
    <a:lvl6pPr marL="10057166" algn="l" defTabSz="4022866" rtl="0" eaLnBrk="1" latinLnBrk="0" hangingPunct="1">
      <a:defRPr sz="7883" kern="1200">
        <a:solidFill>
          <a:schemeClr val="tx1"/>
        </a:solidFill>
        <a:latin typeface="+mn-lt"/>
        <a:ea typeface="+mn-ea"/>
        <a:cs typeface="+mn-cs"/>
      </a:defRPr>
    </a:lvl6pPr>
    <a:lvl7pPr marL="12068600" algn="l" defTabSz="4022866" rtl="0" eaLnBrk="1" latinLnBrk="0" hangingPunct="1">
      <a:defRPr sz="7883" kern="1200">
        <a:solidFill>
          <a:schemeClr val="tx1"/>
        </a:solidFill>
        <a:latin typeface="+mn-lt"/>
        <a:ea typeface="+mn-ea"/>
        <a:cs typeface="+mn-cs"/>
      </a:defRPr>
    </a:lvl7pPr>
    <a:lvl8pPr marL="14080032" algn="l" defTabSz="4022866" rtl="0" eaLnBrk="1" latinLnBrk="0" hangingPunct="1">
      <a:defRPr sz="7883" kern="1200">
        <a:solidFill>
          <a:schemeClr val="tx1"/>
        </a:solidFill>
        <a:latin typeface="+mn-lt"/>
        <a:ea typeface="+mn-ea"/>
        <a:cs typeface="+mn-cs"/>
      </a:defRPr>
    </a:lvl8pPr>
    <a:lvl9pPr marL="16091466" algn="l" defTabSz="4022866" rtl="0" eaLnBrk="1" latinLnBrk="0" hangingPunct="1">
      <a:defRPr sz="7883"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55" userDrawn="1">
          <p15:clr>
            <a:srgbClr val="A4A3A4"/>
          </p15:clr>
        </p15:guide>
        <p15:guide id="2" orient="horz" pos="352" userDrawn="1">
          <p15:clr>
            <a:srgbClr val="A4A3A4"/>
          </p15:clr>
        </p15:guide>
        <p15:guide id="3" orient="horz" pos="24640" userDrawn="1">
          <p15:clr>
            <a:srgbClr val="A4A3A4"/>
          </p15:clr>
        </p15:guide>
        <p15:guide id="4" orient="horz" userDrawn="1">
          <p15:clr>
            <a:srgbClr val="A4A3A4"/>
          </p15:clr>
        </p15:guide>
        <p15:guide id="5" pos="533" userDrawn="1">
          <p15:clr>
            <a:srgbClr val="A4A3A4"/>
          </p15:clr>
        </p15:guide>
        <p15:guide id="6" pos="24879"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p:scale>
          <a:sx n="50" d="100"/>
          <a:sy n="50" d="100"/>
        </p:scale>
        <p:origin x="3688" y="5680"/>
      </p:cViewPr>
      <p:guideLst>
        <p:guide orient="horz" pos="4055"/>
        <p:guide orient="horz" pos="352"/>
        <p:guide orient="horz" pos="24640"/>
        <p:guide orient="horz"/>
        <p:guide pos="533"/>
        <p:guide pos="24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11/4/18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dirty="0"/>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11/4/18</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022866" rtl="0" eaLnBrk="1" latinLnBrk="0" hangingPunct="1">
      <a:defRPr sz="5316" kern="1200">
        <a:solidFill>
          <a:schemeClr val="tx1"/>
        </a:solidFill>
        <a:latin typeface="+mn-lt"/>
        <a:ea typeface="+mn-ea"/>
        <a:cs typeface="+mn-cs"/>
      </a:defRPr>
    </a:lvl1pPr>
    <a:lvl2pPr marL="2011434" algn="l" defTabSz="4022866" rtl="0" eaLnBrk="1" latinLnBrk="0" hangingPunct="1">
      <a:defRPr sz="5316" kern="1200">
        <a:solidFill>
          <a:schemeClr val="tx1"/>
        </a:solidFill>
        <a:latin typeface="+mn-lt"/>
        <a:ea typeface="+mn-ea"/>
        <a:cs typeface="+mn-cs"/>
      </a:defRPr>
    </a:lvl2pPr>
    <a:lvl3pPr marL="4022866" algn="l" defTabSz="4022866" rtl="0" eaLnBrk="1" latinLnBrk="0" hangingPunct="1">
      <a:defRPr sz="5316" kern="1200">
        <a:solidFill>
          <a:schemeClr val="tx1"/>
        </a:solidFill>
        <a:latin typeface="+mn-lt"/>
        <a:ea typeface="+mn-ea"/>
        <a:cs typeface="+mn-cs"/>
      </a:defRPr>
    </a:lvl3pPr>
    <a:lvl4pPr marL="6034300" algn="l" defTabSz="4022866" rtl="0" eaLnBrk="1" latinLnBrk="0" hangingPunct="1">
      <a:defRPr sz="5316" kern="1200">
        <a:solidFill>
          <a:schemeClr val="tx1"/>
        </a:solidFill>
        <a:latin typeface="+mn-lt"/>
        <a:ea typeface="+mn-ea"/>
        <a:cs typeface="+mn-cs"/>
      </a:defRPr>
    </a:lvl4pPr>
    <a:lvl5pPr marL="8045732" algn="l" defTabSz="4022866" rtl="0" eaLnBrk="1" latinLnBrk="0" hangingPunct="1">
      <a:defRPr sz="5316" kern="1200">
        <a:solidFill>
          <a:schemeClr val="tx1"/>
        </a:solidFill>
        <a:latin typeface="+mn-lt"/>
        <a:ea typeface="+mn-ea"/>
        <a:cs typeface="+mn-cs"/>
      </a:defRPr>
    </a:lvl5pPr>
    <a:lvl6pPr marL="10057166" algn="l" defTabSz="4022866" rtl="0" eaLnBrk="1" latinLnBrk="0" hangingPunct="1">
      <a:defRPr sz="5316" kern="1200">
        <a:solidFill>
          <a:schemeClr val="tx1"/>
        </a:solidFill>
        <a:latin typeface="+mn-lt"/>
        <a:ea typeface="+mn-ea"/>
        <a:cs typeface="+mn-cs"/>
      </a:defRPr>
    </a:lvl6pPr>
    <a:lvl7pPr marL="12068600" algn="l" defTabSz="4022866" rtl="0" eaLnBrk="1" latinLnBrk="0" hangingPunct="1">
      <a:defRPr sz="5316" kern="1200">
        <a:solidFill>
          <a:schemeClr val="tx1"/>
        </a:solidFill>
        <a:latin typeface="+mn-lt"/>
        <a:ea typeface="+mn-ea"/>
        <a:cs typeface="+mn-cs"/>
      </a:defRPr>
    </a:lvl7pPr>
    <a:lvl8pPr marL="14080032" algn="l" defTabSz="4022866" rtl="0" eaLnBrk="1" latinLnBrk="0" hangingPunct="1">
      <a:defRPr sz="5316" kern="1200">
        <a:solidFill>
          <a:schemeClr val="tx1"/>
        </a:solidFill>
        <a:latin typeface="+mn-lt"/>
        <a:ea typeface="+mn-ea"/>
        <a:cs typeface="+mn-cs"/>
      </a:defRPr>
    </a:lvl8pPr>
    <a:lvl9pPr marL="16091466" algn="l" defTabSz="4022866" rtl="0" eaLnBrk="1" latinLnBrk="0" hangingPunct="1">
      <a:defRPr sz="53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8322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0" y="7181555"/>
            <a:ext cx="19002555"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45480" y="6428178"/>
            <a:ext cx="18987556"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845477" y="17363124"/>
            <a:ext cx="18992195"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20403478" y="6428178"/>
            <a:ext cx="18987310"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403478" y="7181555"/>
            <a:ext cx="18987310"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403478" y="17384345"/>
            <a:ext cx="18982093"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396200" y="18137719"/>
            <a:ext cx="18989371"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418196" y="31378210"/>
            <a:ext cx="18972591"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403478" y="32150383"/>
            <a:ext cx="18982093"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828840" y="18169344"/>
            <a:ext cx="19004196"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81"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82"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88"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37" y="7129168"/>
            <a:ext cx="12458671"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45477" y="6428178"/>
            <a:ext cx="12442032"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845477" y="21840525"/>
            <a:ext cx="1246012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863574" y="21067020"/>
            <a:ext cx="12442031"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3891420" y="25828838"/>
            <a:ext cx="1244057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3891420" y="25137550"/>
            <a:ext cx="1244057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3898697" y="7138870"/>
            <a:ext cx="1244057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892878" y="6428178"/>
            <a:ext cx="12447852" cy="706660"/>
          </a:xfrm>
          <a:prstGeom prst="rect">
            <a:avLst/>
          </a:prstGeom>
          <a:noFill/>
        </p:spPr>
        <p:txBody>
          <a:bodyPr wrap="square" lIns="91436" tIns="91436" rIns="91436" bIns="91436" anchor="ctr" anchorCtr="0">
            <a:spAutoFit/>
          </a:bodyPr>
          <a:lstStyle>
            <a:lvl1pPr marL="0" indent="0" algn="ctr">
              <a:buNone/>
              <a:tabLst/>
              <a:defRPr sz="3392"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6946097" y="64281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6946097" y="7129168"/>
            <a:ext cx="1244469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6946097" y="210277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6941486" y="21728765"/>
            <a:ext cx="1244930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6946097" y="31378210"/>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6946098" y="32079200"/>
            <a:ext cx="1244930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1" y="7181555"/>
            <a:ext cx="9218745"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845481" y="6428178"/>
            <a:ext cx="9211469" cy="748980"/>
          </a:xfrm>
          <a:prstGeom prst="rect">
            <a:avLst/>
          </a:prstGeom>
          <a:noFill/>
        </p:spPr>
        <p:txBody>
          <a:bodyPr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827382" y="18077257"/>
            <a:ext cx="9220200"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845477" y="17363124"/>
            <a:ext cx="9212924"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0621566" y="7171853"/>
            <a:ext cx="18993377"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0621567" y="6428178"/>
            <a:ext cx="18993379" cy="748980"/>
          </a:xfrm>
          <a:prstGeom prst="rect">
            <a:avLst/>
          </a:prstGeom>
          <a:noFill/>
        </p:spPr>
        <p:txBody>
          <a:bodyPr wrap="square" lIns="91436" tIns="91436" rIns="91436" bIns="91436" anchor="ctr" anchorCtr="0">
            <a:spAutoFit/>
          </a:bodyPr>
          <a:lstStyle>
            <a:lvl1pPr marL="0" indent="0" algn="ctr">
              <a:buNone/>
              <a:tabLst/>
              <a:defRPr sz="3667"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0621567" y="26503672"/>
            <a:ext cx="18993379"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0621565" y="25750298"/>
            <a:ext cx="18993379"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0181021" y="6428178"/>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0181021" y="7181555"/>
            <a:ext cx="9209767"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0175804" y="17436733"/>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0234865" y="18190107"/>
            <a:ext cx="9142923"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0181021" y="31366535"/>
            <a:ext cx="9209767" cy="131330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0163408" y="32678326"/>
            <a:ext cx="9214379" cy="856687"/>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90"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91"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92" name="Text Placeholder 76"/>
          <p:cNvSpPr>
            <a:spLocks noGrp="1"/>
          </p:cNvSpPr>
          <p:nvPr>
            <p:ph type="body" sz="quarter" idx="178"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7.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8.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5.bin"/><Relationship Id="rId9" Type="http://schemas.openxmlformats.org/officeDocument/2006/relationships/image" Target="../media/image1.wmf"/><Relationship Id="rId10" Type="http://schemas.openxmlformats.org/officeDocument/2006/relationships/oleObject" Target="../embeddings/oleObject6.bin"/></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11.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12.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9.bin"/><Relationship Id="rId9" Type="http://schemas.openxmlformats.org/officeDocument/2006/relationships/image" Target="../media/image1.wmf"/><Relationship Id="rId10" Type="http://schemas.openxmlformats.org/officeDocument/2006/relationships/oleObject" Target="../embeddings/oleObject10.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6" name="Rectangle 33"/>
          <p:cNvSpPr>
            <a:spLocks noChangeArrowheads="1"/>
          </p:cNvSpPr>
          <p:nvPr/>
        </p:nvSpPr>
        <p:spPr bwMode="auto">
          <a:xfrm>
            <a:off x="845476"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1" name="Rectangle 33"/>
          <p:cNvSpPr>
            <a:spLocks noChangeArrowheads="1"/>
          </p:cNvSpPr>
          <p:nvPr userDrawn="1"/>
        </p:nvSpPr>
        <p:spPr bwMode="auto">
          <a:xfrm>
            <a:off x="20399111"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2" name="Group 1"/>
          <p:cNvGrpSpPr/>
          <p:nvPr userDrawn="1"/>
        </p:nvGrpSpPr>
        <p:grpSpPr>
          <a:xfrm>
            <a:off x="-12813740" y="0"/>
            <a:ext cx="12345210" cy="40233600"/>
            <a:chOff x="-13978626" y="0"/>
            <a:chExt cx="13467502" cy="43891200"/>
          </a:xfrm>
        </p:grpSpPr>
        <p:sp>
          <p:nvSpPr>
            <p:cNvPr id="24" name="Rectangle 23"/>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25" name="Straight Connector 24"/>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3531152" y="13393589"/>
              <a:ext cx="1952703" cy="1469032"/>
            </a:xfrm>
            <a:prstGeom prst="rect">
              <a:avLst/>
            </a:prstGeom>
          </p:spPr>
        </p:pic>
        <p:pic>
          <p:nvPicPr>
            <p:cNvPr id="30" name="Picture 29"/>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32" name="Group 31"/>
            <p:cNvGrpSpPr/>
            <p:nvPr userDrawn="1"/>
          </p:nvGrpSpPr>
          <p:grpSpPr>
            <a:xfrm>
              <a:off x="-12090394" y="32335946"/>
              <a:ext cx="9204778" cy="2833063"/>
              <a:chOff x="-4440600" y="12356268"/>
              <a:chExt cx="3470785" cy="1064970"/>
            </a:xfrm>
          </p:grpSpPr>
          <p:grpSp>
            <p:nvGrpSpPr>
              <p:cNvPr id="46" name="Group 45"/>
              <p:cNvGrpSpPr/>
              <p:nvPr userDrawn="1"/>
            </p:nvGrpSpPr>
            <p:grpSpPr>
              <a:xfrm>
                <a:off x="-2753668" y="12400491"/>
                <a:ext cx="624431" cy="886963"/>
                <a:chOff x="-3921471" y="13037088"/>
                <a:chExt cx="779338" cy="1271013"/>
              </a:xfrm>
            </p:grpSpPr>
            <p:pic>
              <p:nvPicPr>
                <p:cNvPr id="52" name="Picture 51"/>
                <p:cNvPicPr>
                  <a:picLocks noChangeAspect="1"/>
                </p:cNvPicPr>
                <p:nvPr userDrawn="1"/>
              </p:nvPicPr>
              <p:blipFill>
                <a:blip r:embed="rId6"/>
                <a:stretch>
                  <a:fillRect/>
                </a:stretch>
              </p:blipFill>
              <p:spPr>
                <a:xfrm>
                  <a:off x="-3910934" y="13037088"/>
                  <a:ext cx="768801" cy="1090857"/>
                </a:xfrm>
                <a:prstGeom prst="rect">
                  <a:avLst/>
                </a:prstGeom>
              </p:spPr>
            </p:pic>
            <p:sp>
              <p:nvSpPr>
                <p:cNvPr id="53" name="TextBox 52"/>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47" name="Group 46"/>
              <p:cNvGrpSpPr/>
              <p:nvPr userDrawn="1"/>
            </p:nvGrpSpPr>
            <p:grpSpPr>
              <a:xfrm>
                <a:off x="-2003333" y="12400489"/>
                <a:ext cx="1033518" cy="882700"/>
                <a:chOff x="-2880749" y="13041046"/>
                <a:chExt cx="1420279" cy="1213024"/>
              </a:xfrm>
            </p:grpSpPr>
            <p:pic>
              <p:nvPicPr>
                <p:cNvPr id="50" name="Picture 49"/>
                <p:cNvPicPr>
                  <a:picLocks noChangeAspect="1"/>
                </p:cNvPicPr>
                <p:nvPr userDrawn="1"/>
              </p:nvPicPr>
              <p:blipFill>
                <a:blip r:embed="rId6"/>
                <a:stretch>
                  <a:fillRect/>
                </a:stretch>
              </p:blipFill>
              <p:spPr>
                <a:xfrm>
                  <a:off x="-2880749" y="13041046"/>
                  <a:ext cx="1420279" cy="1029694"/>
                </a:xfrm>
                <a:prstGeom prst="rect">
                  <a:avLst/>
                </a:prstGeom>
              </p:spPr>
            </p:pic>
            <p:sp>
              <p:nvSpPr>
                <p:cNvPr id="51" name="TextBox 50"/>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40600" y="12356268"/>
                <a:ext cx="1098742" cy="847761"/>
              </a:xfrm>
              <a:prstGeom prst="rect">
                <a:avLst/>
              </a:prstGeom>
            </p:spPr>
          </p:pic>
          <p:sp>
            <p:nvSpPr>
              <p:cNvPr id="49" name="TextBox 48"/>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37" name="Group 36"/>
            <p:cNvGrpSpPr/>
            <p:nvPr userDrawn="1"/>
          </p:nvGrpSpPr>
          <p:grpSpPr>
            <a:xfrm>
              <a:off x="-12935202" y="38908539"/>
              <a:ext cx="11328025" cy="2998418"/>
              <a:chOff x="-4742408" y="14609970"/>
              <a:chExt cx="4271383"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3915392555"/>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1567"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137524614"/>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1568"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41" name="TextBox 40"/>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45" name="TextBox 44"/>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3" name="Group 2"/>
          <p:cNvGrpSpPr/>
          <p:nvPr userDrawn="1"/>
        </p:nvGrpSpPr>
        <p:grpSpPr>
          <a:xfrm>
            <a:off x="40702131" y="-4954"/>
            <a:ext cx="12389930" cy="40238554"/>
            <a:chOff x="44402325" y="-5404"/>
            <a:chExt cx="13516287" cy="43896604"/>
          </a:xfrm>
        </p:grpSpPr>
        <p:sp>
          <p:nvSpPr>
            <p:cNvPr id="55" name="Rectangle 54"/>
            <p:cNvSpPr/>
            <p:nvPr userDrawn="1"/>
          </p:nvSpPr>
          <p:spPr>
            <a:xfrm>
              <a:off x="44402325"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29154938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1569"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913105229"/>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1570"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59" name="Group 58"/>
            <p:cNvGrpSpPr/>
            <p:nvPr userDrawn="1"/>
          </p:nvGrpSpPr>
          <p:grpSpPr>
            <a:xfrm>
              <a:off x="44804763" y="39613970"/>
              <a:ext cx="12651307" cy="1546389"/>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dirty="0"/>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Facebook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60" name="TextBox 59"/>
            <p:cNvSpPr txBox="1"/>
            <p:nvPr userDrawn="1"/>
          </p:nvSpPr>
          <p:spPr>
            <a:xfrm>
              <a:off x="44804764" y="41818299"/>
              <a:ext cx="8394379" cy="1414959"/>
            </a:xfrm>
            <a:prstGeom prst="rect">
              <a:avLst/>
            </a:prstGeom>
            <a:noFill/>
          </p:spPr>
          <p:txBody>
            <a:bodyPr wrap="square" lIns="65304" tIns="32651" rIns="65304" bIns="32651" rtlCol="0">
              <a:spAutoFit/>
            </a:bodyPr>
            <a:lstStyle/>
            <a:p>
              <a:pPr marL="341313" indent="-341313">
                <a:lnSpc>
                  <a:spcPts val="2383"/>
                </a:lnSpc>
              </a:pPr>
              <a:r>
                <a:rPr lang="en-US" sz="2567" dirty="0" smtClean="0">
                  <a:solidFill>
                    <a:schemeClr val="bg1"/>
                  </a:solidFill>
                </a:rPr>
                <a:t>© 2015</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200" dirty="0" smtClean="0">
                  <a:solidFill>
                    <a:schemeClr val="bg1"/>
                  </a:solidFill>
                </a:rPr>
                <a:t>2117 Fourth Street ,</a:t>
              </a:r>
              <a:r>
                <a:rPr lang="en-US" sz="2200" baseline="0" dirty="0" smtClean="0">
                  <a:solidFill>
                    <a:schemeClr val="bg1"/>
                  </a:solidFill>
                </a:rPr>
                <a:t> Unit C        </a:t>
              </a:r>
            </a:p>
            <a:p>
              <a:pPr marL="341313" indent="0">
                <a:lnSpc>
                  <a:spcPts val="2383"/>
                </a:lnSpc>
              </a:pPr>
              <a:r>
                <a:rPr lang="en-US" sz="2200" baseline="0" dirty="0" smtClean="0">
                  <a:solidFill>
                    <a:schemeClr val="bg1"/>
                  </a:solidFill>
                </a:rPr>
                <a:t>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1" baseline="0" dirty="0" smtClean="0">
                  <a:solidFill>
                    <a:srgbClr val="FFFF00"/>
                  </a:solidFill>
                </a:rPr>
                <a:t>posterpresenter@gmail.com</a:t>
              </a:r>
              <a:endParaRPr lang="en-US" sz="2567" b="1" dirty="0">
                <a:solidFill>
                  <a:srgbClr val="FFFF00"/>
                </a:solidFill>
              </a:endParaRPr>
            </a:p>
          </p:txBody>
        </p:sp>
      </p:grpSp>
      <p:sp>
        <p:nvSpPr>
          <p:cNvPr id="36" name="Text Box 14"/>
          <p:cNvSpPr txBox="1">
            <a:spLocks noChangeArrowheads="1"/>
          </p:cNvSpPr>
          <p:nvPr userDrawn="1"/>
        </p:nvSpPr>
        <p:spPr bwMode="auto">
          <a:xfrm>
            <a:off x="1689499" y="39391072"/>
            <a:ext cx="3052433" cy="332860"/>
          </a:xfrm>
          <a:prstGeom prst="rect">
            <a:avLst/>
          </a:prstGeom>
          <a:noFill/>
          <a:ln w="9525">
            <a:noFill/>
            <a:miter lim="800000"/>
            <a:headEnd/>
            <a:tailEnd/>
          </a:ln>
          <a:effectLst/>
        </p:spPr>
        <p:txBody>
          <a:bodyPr wrap="square" lIns="83658" tIns="41821" rIns="83658" bIns="41821">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8" name="Rectangle 33"/>
          <p:cNvSpPr>
            <a:spLocks noChangeArrowheads="1"/>
          </p:cNvSpPr>
          <p:nvPr/>
        </p:nvSpPr>
        <p:spPr bwMode="auto">
          <a:xfrm>
            <a:off x="856349"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7" name="Rectangle 33"/>
          <p:cNvSpPr>
            <a:spLocks noChangeArrowheads="1"/>
          </p:cNvSpPr>
          <p:nvPr userDrawn="1"/>
        </p:nvSpPr>
        <p:spPr bwMode="auto">
          <a:xfrm>
            <a:off x="13890172"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8" name="Rectangle 33"/>
          <p:cNvSpPr>
            <a:spLocks noChangeArrowheads="1"/>
          </p:cNvSpPr>
          <p:nvPr userDrawn="1"/>
        </p:nvSpPr>
        <p:spPr bwMode="auto">
          <a:xfrm>
            <a:off x="26923995"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37" name="Group 36"/>
          <p:cNvGrpSpPr/>
          <p:nvPr userDrawn="1"/>
        </p:nvGrpSpPr>
        <p:grpSpPr>
          <a:xfrm>
            <a:off x="-12813740" y="0"/>
            <a:ext cx="12345210" cy="40233600"/>
            <a:chOff x="-13978626" y="0"/>
            <a:chExt cx="13467502" cy="43891200"/>
          </a:xfrm>
        </p:grpSpPr>
        <p:sp>
          <p:nvSpPr>
            <p:cNvPr id="38" name="Rectangle 37"/>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39" name="Straight Connector 38"/>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userDrawn="1"/>
          </p:nvPicPr>
          <p:blipFill>
            <a:blip r:embed="rId4"/>
            <a:stretch>
              <a:fillRect/>
            </a:stretch>
          </p:blipFill>
          <p:spPr>
            <a:xfrm>
              <a:off x="-13531152" y="13393589"/>
              <a:ext cx="1952703" cy="1469032"/>
            </a:xfrm>
            <a:prstGeom prst="rect">
              <a:avLst/>
            </a:prstGeom>
          </p:spPr>
        </p:pic>
        <p:pic>
          <p:nvPicPr>
            <p:cNvPr id="47" name="Picture 46"/>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8" name="Group 47"/>
            <p:cNvGrpSpPr/>
            <p:nvPr userDrawn="1"/>
          </p:nvGrpSpPr>
          <p:grpSpPr>
            <a:xfrm>
              <a:off x="-12090394" y="32335946"/>
              <a:ext cx="9204778" cy="2833063"/>
              <a:chOff x="-4440600" y="12356268"/>
              <a:chExt cx="3470785" cy="1064970"/>
            </a:xfrm>
          </p:grpSpPr>
          <p:grpSp>
            <p:nvGrpSpPr>
              <p:cNvPr id="72" name="Group 71"/>
              <p:cNvGrpSpPr/>
              <p:nvPr userDrawn="1"/>
            </p:nvGrpSpPr>
            <p:grpSpPr>
              <a:xfrm>
                <a:off x="-2753668" y="12400491"/>
                <a:ext cx="624431" cy="886963"/>
                <a:chOff x="-3921471" y="13037088"/>
                <a:chExt cx="779338" cy="1271013"/>
              </a:xfrm>
            </p:grpSpPr>
            <p:pic>
              <p:nvPicPr>
                <p:cNvPr id="78" name="Picture 77"/>
                <p:cNvPicPr>
                  <a:picLocks noChangeAspect="1"/>
                </p:cNvPicPr>
                <p:nvPr userDrawn="1"/>
              </p:nvPicPr>
              <p:blipFill>
                <a:blip r:embed="rId6"/>
                <a:stretch>
                  <a:fillRect/>
                </a:stretch>
              </p:blipFill>
              <p:spPr>
                <a:xfrm>
                  <a:off x="-3910934" y="13037088"/>
                  <a:ext cx="768801" cy="1090857"/>
                </a:xfrm>
                <a:prstGeom prst="rect">
                  <a:avLst/>
                </a:prstGeom>
              </p:spPr>
            </p:pic>
            <p:sp>
              <p:nvSpPr>
                <p:cNvPr id="79" name="TextBox 78"/>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73" name="Group 72"/>
              <p:cNvGrpSpPr/>
              <p:nvPr userDrawn="1"/>
            </p:nvGrpSpPr>
            <p:grpSpPr>
              <a:xfrm>
                <a:off x="-2003333" y="12400489"/>
                <a:ext cx="1033518" cy="882700"/>
                <a:chOff x="-2880749" y="13041046"/>
                <a:chExt cx="1420279" cy="1213024"/>
              </a:xfrm>
            </p:grpSpPr>
            <p:pic>
              <p:nvPicPr>
                <p:cNvPr id="76" name="Picture 75"/>
                <p:cNvPicPr>
                  <a:picLocks noChangeAspect="1"/>
                </p:cNvPicPr>
                <p:nvPr userDrawn="1"/>
              </p:nvPicPr>
              <p:blipFill>
                <a:blip r:embed="rId6"/>
                <a:stretch>
                  <a:fillRect/>
                </a:stretch>
              </p:blipFill>
              <p:spPr>
                <a:xfrm>
                  <a:off x="-2880749" y="13041046"/>
                  <a:ext cx="1420279" cy="1029694"/>
                </a:xfrm>
                <a:prstGeom prst="rect">
                  <a:avLst/>
                </a:prstGeom>
              </p:spPr>
            </p:pic>
            <p:sp>
              <p:nvSpPr>
                <p:cNvPr id="77" name="TextBox 76"/>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74" name="Picture 73"/>
              <p:cNvPicPr>
                <a:picLocks noChangeAspect="1"/>
              </p:cNvPicPr>
              <p:nvPr userDrawn="1"/>
            </p:nvPicPr>
            <p:blipFill>
              <a:blip r:embed="rId7"/>
              <a:stretch>
                <a:fillRect/>
              </a:stretch>
            </p:blipFill>
            <p:spPr>
              <a:xfrm>
                <a:off x="-4440600" y="12356268"/>
                <a:ext cx="1098742" cy="847761"/>
              </a:xfrm>
              <a:prstGeom prst="rect">
                <a:avLst/>
              </a:prstGeom>
            </p:spPr>
          </p:pic>
          <p:sp>
            <p:nvSpPr>
              <p:cNvPr id="75" name="TextBox 74"/>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67" name="Group 66"/>
            <p:cNvGrpSpPr/>
            <p:nvPr userDrawn="1"/>
          </p:nvGrpSpPr>
          <p:grpSpPr>
            <a:xfrm>
              <a:off x="-12935202" y="38908539"/>
              <a:ext cx="11328025" cy="2998418"/>
              <a:chOff x="-4742408" y="14609970"/>
              <a:chExt cx="4271383" cy="1127128"/>
            </a:xfrm>
          </p:grpSpPr>
          <p:graphicFrame>
            <p:nvGraphicFramePr>
              <p:cNvPr id="68" name="Object 67"/>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2591"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9" name="Object 68"/>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2592"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70" name="TextBox 69"/>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71" name="TextBox 70"/>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81" name="Group 80"/>
          <p:cNvGrpSpPr/>
          <p:nvPr userDrawn="1"/>
        </p:nvGrpSpPr>
        <p:grpSpPr>
          <a:xfrm>
            <a:off x="40702131" y="-4954"/>
            <a:ext cx="12389930" cy="40238554"/>
            <a:chOff x="44402324" y="-5404"/>
            <a:chExt cx="13516287" cy="43896604"/>
          </a:xfrm>
        </p:grpSpPr>
        <p:sp>
          <p:nvSpPr>
            <p:cNvPr id="82" name="Rectangle 81"/>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3" name="Object 82"/>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2593"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4" name="Picture 83"/>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5" name="Object 84"/>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2594"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6" name="Group 85"/>
            <p:cNvGrpSpPr/>
            <p:nvPr userDrawn="1"/>
          </p:nvGrpSpPr>
          <p:grpSpPr>
            <a:xfrm>
              <a:off x="44804763" y="39613970"/>
              <a:ext cx="12651307" cy="1546389"/>
              <a:chOff x="44200453" y="28362386"/>
              <a:chExt cx="9771399" cy="1090622"/>
            </a:xfrm>
          </p:grpSpPr>
          <p:sp>
            <p:nvSpPr>
              <p:cNvPr id="88" name="Rounded Rectangle 87"/>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dirty="0"/>
              </a:p>
            </p:txBody>
          </p:sp>
          <p:pic>
            <p:nvPicPr>
              <p:cNvPr id="8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90" name="TextBox 89"/>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Facebook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grpSp>
      <p:sp>
        <p:nvSpPr>
          <p:cNvPr id="40" name="TextBox 39"/>
          <p:cNvSpPr txBox="1"/>
          <p:nvPr userDrawn="1"/>
        </p:nvSpPr>
        <p:spPr>
          <a:xfrm>
            <a:off x="41071033" y="38333441"/>
            <a:ext cx="7694848" cy="1297046"/>
          </a:xfrm>
          <a:prstGeom prst="rect">
            <a:avLst/>
          </a:prstGeom>
          <a:noFill/>
        </p:spPr>
        <p:txBody>
          <a:bodyPr wrap="square" lIns="65304" tIns="32651" rIns="65304" bIns="32651" rtlCol="0">
            <a:spAutoFit/>
          </a:bodyPr>
          <a:lstStyle/>
          <a:p>
            <a:pPr marL="341313" indent="-341313">
              <a:lnSpc>
                <a:spcPts val="2383"/>
              </a:lnSpc>
            </a:pPr>
            <a:r>
              <a:rPr lang="en-US" sz="2567" dirty="0" smtClean="0">
                <a:solidFill>
                  <a:schemeClr val="bg1"/>
                </a:solidFill>
              </a:rPr>
              <a:t>© 2015</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200" dirty="0" smtClean="0">
                <a:solidFill>
                  <a:schemeClr val="bg1"/>
                </a:solidFill>
              </a:rPr>
              <a:t>2117 Fourth Street ,</a:t>
            </a:r>
            <a:r>
              <a:rPr lang="en-US" sz="2200" baseline="0" dirty="0" smtClean="0">
                <a:solidFill>
                  <a:schemeClr val="bg1"/>
                </a:solidFill>
              </a:rPr>
              <a:t> Unit C        </a:t>
            </a:r>
          </a:p>
          <a:p>
            <a:pPr marL="341313" indent="0">
              <a:lnSpc>
                <a:spcPts val="2383"/>
              </a:lnSpc>
            </a:pPr>
            <a:r>
              <a:rPr lang="en-US" sz="2200" baseline="0" dirty="0" smtClean="0">
                <a:solidFill>
                  <a:schemeClr val="bg1"/>
                </a:solidFill>
              </a:rPr>
              <a:t>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1" baseline="0" dirty="0" smtClean="0">
                <a:solidFill>
                  <a:srgbClr val="FFFF00"/>
                </a:solidFill>
              </a:rPr>
              <a:t>posterpresenter@gmail.com</a:t>
            </a:r>
            <a:endParaRPr lang="en-US" sz="2567" b="1" dirty="0">
              <a:solidFill>
                <a:srgbClr val="FFFF00"/>
              </a:solidFill>
            </a:endParaRPr>
          </a:p>
        </p:txBody>
      </p:sp>
      <p:sp>
        <p:nvSpPr>
          <p:cNvPr id="42" name="Text Box 14"/>
          <p:cNvSpPr txBox="1">
            <a:spLocks noChangeArrowheads="1"/>
          </p:cNvSpPr>
          <p:nvPr userDrawn="1"/>
        </p:nvSpPr>
        <p:spPr bwMode="auto">
          <a:xfrm>
            <a:off x="1689499" y="39391072"/>
            <a:ext cx="3052433" cy="332860"/>
          </a:xfrm>
          <a:prstGeom prst="rect">
            <a:avLst/>
          </a:prstGeom>
          <a:noFill/>
          <a:ln w="9525">
            <a:noFill/>
            <a:miter lim="800000"/>
            <a:headEnd/>
            <a:tailEnd/>
          </a:ln>
          <a:effectLst/>
        </p:spPr>
        <p:txBody>
          <a:bodyPr wrap="square" lIns="83658" tIns="41821" rIns="83658" bIns="41821">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8" name="Rectangle 33"/>
          <p:cNvSpPr>
            <a:spLocks noChangeArrowheads="1"/>
          </p:cNvSpPr>
          <p:nvPr/>
        </p:nvSpPr>
        <p:spPr bwMode="auto">
          <a:xfrm>
            <a:off x="838200" y="6426200"/>
            <a:ext cx="38552835" cy="32689800"/>
          </a:xfrm>
          <a:prstGeom prst="roundRect">
            <a:avLst>
              <a:gd name="adj" fmla="val 213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grpSp>
        <p:nvGrpSpPr>
          <p:cNvPr id="35" name="Group 34"/>
          <p:cNvGrpSpPr/>
          <p:nvPr userDrawn="1"/>
        </p:nvGrpSpPr>
        <p:grpSpPr>
          <a:xfrm>
            <a:off x="-12813740" y="0"/>
            <a:ext cx="12345210" cy="40233600"/>
            <a:chOff x="-13978626" y="0"/>
            <a:chExt cx="13467502" cy="43891200"/>
          </a:xfrm>
        </p:grpSpPr>
        <p:sp>
          <p:nvSpPr>
            <p:cNvPr id="36" name="Rectangle 35"/>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37" name="Straight Connector 36"/>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3531152" y="13393589"/>
              <a:ext cx="1952703" cy="1469032"/>
            </a:xfrm>
            <a:prstGeom prst="rect">
              <a:avLst/>
            </a:prstGeom>
          </p:spPr>
        </p:pic>
        <p:pic>
          <p:nvPicPr>
            <p:cNvPr id="39" name="Picture 38"/>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5" name="Group 44"/>
            <p:cNvGrpSpPr/>
            <p:nvPr userDrawn="1"/>
          </p:nvGrpSpPr>
          <p:grpSpPr>
            <a:xfrm>
              <a:off x="-12090394" y="32335946"/>
              <a:ext cx="9204778" cy="2833063"/>
              <a:chOff x="-4440600" y="12356268"/>
              <a:chExt cx="3470785" cy="1064970"/>
            </a:xfrm>
          </p:grpSpPr>
          <p:grpSp>
            <p:nvGrpSpPr>
              <p:cNvPr id="70" name="Group 69"/>
              <p:cNvGrpSpPr/>
              <p:nvPr userDrawn="1"/>
            </p:nvGrpSpPr>
            <p:grpSpPr>
              <a:xfrm>
                <a:off x="-2753668" y="12400491"/>
                <a:ext cx="624431" cy="886963"/>
                <a:chOff x="-3921471" y="13037088"/>
                <a:chExt cx="779338" cy="1271013"/>
              </a:xfrm>
            </p:grpSpPr>
            <p:pic>
              <p:nvPicPr>
                <p:cNvPr id="76" name="Picture 75"/>
                <p:cNvPicPr>
                  <a:picLocks noChangeAspect="1"/>
                </p:cNvPicPr>
                <p:nvPr userDrawn="1"/>
              </p:nvPicPr>
              <p:blipFill>
                <a:blip r:embed="rId6"/>
                <a:stretch>
                  <a:fillRect/>
                </a:stretch>
              </p:blipFill>
              <p:spPr>
                <a:xfrm>
                  <a:off x="-3910934" y="13037088"/>
                  <a:ext cx="768801" cy="1090857"/>
                </a:xfrm>
                <a:prstGeom prst="rect">
                  <a:avLst/>
                </a:prstGeom>
              </p:spPr>
            </p:pic>
            <p:sp>
              <p:nvSpPr>
                <p:cNvPr id="77" name="TextBox 76"/>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71" name="Group 70"/>
              <p:cNvGrpSpPr/>
              <p:nvPr userDrawn="1"/>
            </p:nvGrpSpPr>
            <p:grpSpPr>
              <a:xfrm>
                <a:off x="-2003333" y="12400489"/>
                <a:ext cx="1033518" cy="882700"/>
                <a:chOff x="-2880749" y="13041046"/>
                <a:chExt cx="1420279" cy="1213024"/>
              </a:xfrm>
            </p:grpSpPr>
            <p:pic>
              <p:nvPicPr>
                <p:cNvPr id="74" name="Picture 73"/>
                <p:cNvPicPr>
                  <a:picLocks noChangeAspect="1"/>
                </p:cNvPicPr>
                <p:nvPr userDrawn="1"/>
              </p:nvPicPr>
              <p:blipFill>
                <a:blip r:embed="rId6"/>
                <a:stretch>
                  <a:fillRect/>
                </a:stretch>
              </p:blipFill>
              <p:spPr>
                <a:xfrm>
                  <a:off x="-2880749" y="13041046"/>
                  <a:ext cx="1420279" cy="1029694"/>
                </a:xfrm>
                <a:prstGeom prst="rect">
                  <a:avLst/>
                </a:prstGeom>
              </p:spPr>
            </p:pic>
            <p:sp>
              <p:nvSpPr>
                <p:cNvPr id="75" name="TextBox 74"/>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72" name="Picture 71"/>
              <p:cNvPicPr>
                <a:picLocks noChangeAspect="1"/>
              </p:cNvPicPr>
              <p:nvPr userDrawn="1"/>
            </p:nvPicPr>
            <p:blipFill>
              <a:blip r:embed="rId7"/>
              <a:stretch>
                <a:fillRect/>
              </a:stretch>
            </p:blipFill>
            <p:spPr>
              <a:xfrm>
                <a:off x="-4440600" y="12356268"/>
                <a:ext cx="1098742" cy="847761"/>
              </a:xfrm>
              <a:prstGeom prst="rect">
                <a:avLst/>
              </a:prstGeom>
            </p:spPr>
          </p:pic>
          <p:sp>
            <p:nvSpPr>
              <p:cNvPr id="73" name="TextBox 72"/>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46" name="Group 45"/>
            <p:cNvGrpSpPr/>
            <p:nvPr userDrawn="1"/>
          </p:nvGrpSpPr>
          <p:grpSpPr>
            <a:xfrm>
              <a:off x="-12935202" y="38908539"/>
              <a:ext cx="11328025" cy="2998418"/>
              <a:chOff x="-4742408" y="14609970"/>
              <a:chExt cx="4271383" cy="1127128"/>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3615"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3616"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68" name="TextBox 67"/>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69" name="TextBox 68"/>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78" name="Group 77"/>
          <p:cNvGrpSpPr/>
          <p:nvPr userDrawn="1"/>
        </p:nvGrpSpPr>
        <p:grpSpPr>
          <a:xfrm>
            <a:off x="40702131" y="-4954"/>
            <a:ext cx="12389930" cy="40238554"/>
            <a:chOff x="44402324" y="-5404"/>
            <a:chExt cx="13516287" cy="43896604"/>
          </a:xfrm>
        </p:grpSpPr>
        <p:sp>
          <p:nvSpPr>
            <p:cNvPr id="79" name="Rectangle 78"/>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0" name="Object 79"/>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3617"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1" name="Picture 80"/>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2" name="Object 81"/>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3618"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3" name="Group 82"/>
            <p:cNvGrpSpPr/>
            <p:nvPr userDrawn="1"/>
          </p:nvGrpSpPr>
          <p:grpSpPr>
            <a:xfrm>
              <a:off x="44804763" y="39613970"/>
              <a:ext cx="12651307" cy="1546389"/>
              <a:chOff x="44200453" y="28362386"/>
              <a:chExt cx="9771399" cy="1090622"/>
            </a:xfrm>
          </p:grpSpPr>
          <p:sp>
            <p:nvSpPr>
              <p:cNvPr id="85" name="Rounded Rectangle 84"/>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dirty="0"/>
              </a:p>
            </p:txBody>
          </p:sp>
          <p:pic>
            <p:nvPicPr>
              <p:cNvPr id="8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87" name="TextBox 86"/>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Facebook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grpSp>
      <p:sp>
        <p:nvSpPr>
          <p:cNvPr id="40" name="TextBox 39"/>
          <p:cNvSpPr txBox="1"/>
          <p:nvPr userDrawn="1"/>
        </p:nvSpPr>
        <p:spPr>
          <a:xfrm>
            <a:off x="41071033" y="38333441"/>
            <a:ext cx="7694848" cy="1297046"/>
          </a:xfrm>
          <a:prstGeom prst="rect">
            <a:avLst/>
          </a:prstGeom>
          <a:noFill/>
        </p:spPr>
        <p:txBody>
          <a:bodyPr wrap="square" lIns="65304" tIns="32651" rIns="65304" bIns="32651" rtlCol="0">
            <a:spAutoFit/>
          </a:bodyPr>
          <a:lstStyle/>
          <a:p>
            <a:pPr marL="341313" indent="-341313">
              <a:lnSpc>
                <a:spcPts val="2383"/>
              </a:lnSpc>
            </a:pPr>
            <a:r>
              <a:rPr lang="en-US" sz="2567" dirty="0" smtClean="0">
                <a:solidFill>
                  <a:schemeClr val="bg1"/>
                </a:solidFill>
              </a:rPr>
              <a:t>© 2015</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200" dirty="0" smtClean="0">
                <a:solidFill>
                  <a:schemeClr val="bg1"/>
                </a:solidFill>
              </a:rPr>
              <a:t>2117 Fourth Street ,</a:t>
            </a:r>
            <a:r>
              <a:rPr lang="en-US" sz="2200" baseline="0" dirty="0" smtClean="0">
                <a:solidFill>
                  <a:schemeClr val="bg1"/>
                </a:solidFill>
              </a:rPr>
              <a:t> Unit C        </a:t>
            </a:r>
          </a:p>
          <a:p>
            <a:pPr marL="341313" indent="0">
              <a:lnSpc>
                <a:spcPts val="2383"/>
              </a:lnSpc>
            </a:pPr>
            <a:r>
              <a:rPr lang="en-US" sz="2200" baseline="0" dirty="0" smtClean="0">
                <a:solidFill>
                  <a:schemeClr val="bg1"/>
                </a:solidFill>
              </a:rPr>
              <a:t>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1" baseline="0" dirty="0" smtClean="0">
                <a:solidFill>
                  <a:srgbClr val="FFFF00"/>
                </a:solidFill>
              </a:rPr>
              <a:t>posterpresenter@gmail.com</a:t>
            </a:r>
            <a:endParaRPr lang="en-US" sz="2567" b="1" dirty="0">
              <a:solidFill>
                <a:srgbClr val="FFFF00"/>
              </a:solidFill>
            </a:endParaRPr>
          </a:p>
        </p:txBody>
      </p:sp>
      <p:sp>
        <p:nvSpPr>
          <p:cNvPr id="41" name="Text Box 14"/>
          <p:cNvSpPr txBox="1">
            <a:spLocks noChangeArrowheads="1"/>
          </p:cNvSpPr>
          <p:nvPr userDrawn="1"/>
        </p:nvSpPr>
        <p:spPr bwMode="auto">
          <a:xfrm>
            <a:off x="1689499" y="39391072"/>
            <a:ext cx="3052433" cy="332860"/>
          </a:xfrm>
          <a:prstGeom prst="rect">
            <a:avLst/>
          </a:prstGeom>
          <a:noFill/>
          <a:ln w="9525">
            <a:noFill/>
            <a:miter lim="800000"/>
            <a:headEnd/>
            <a:tailEnd/>
          </a:ln>
          <a:effectLst/>
        </p:spPr>
        <p:txBody>
          <a:bodyPr wrap="square" lIns="83658" tIns="41821" rIns="83658" bIns="41821">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Text Placeholder 351"/>
          <p:cNvSpPr>
            <a:spLocks noGrp="1"/>
          </p:cNvSpPr>
          <p:nvPr>
            <p:ph type="body" sz="quarter" idx="10"/>
          </p:nvPr>
        </p:nvSpPr>
        <p:spPr>
          <a:xfrm>
            <a:off x="828838" y="7778278"/>
            <a:ext cx="12231340" cy="32482710"/>
          </a:xfrm>
        </p:spPr>
        <p:txBody>
          <a:bodyPr/>
          <a:lstStyle/>
          <a:p>
            <a:r>
              <a:rPr lang="en-US" sz="4400" dirty="0" smtClean="0"/>
              <a:t>The </a:t>
            </a:r>
            <a:r>
              <a:rPr lang="en-US" sz="4400" dirty="0" smtClean="0">
                <a:solidFill>
                  <a:schemeClr val="accent2">
                    <a:lumMod val="75000"/>
                  </a:schemeClr>
                </a:solidFill>
              </a:rPr>
              <a:t>International System of Units </a:t>
            </a:r>
            <a:r>
              <a:rPr lang="en-US" sz="4400" dirty="0" smtClean="0"/>
              <a:t>("the SI") is about to undergo its most revolutionary revision yet. </a:t>
            </a:r>
            <a:br>
              <a:rPr lang="en-US" sz="4400" dirty="0" smtClean="0"/>
            </a:br>
            <a:endParaRPr lang="en-US" sz="4400" dirty="0" smtClean="0"/>
          </a:p>
          <a:p>
            <a:r>
              <a:rPr lang="en-US" sz="4400" dirty="0" smtClean="0"/>
              <a:t>Two unprecedented features of special interest to philosophers:  The proposed system of units  </a:t>
            </a:r>
          </a:p>
          <a:p>
            <a:pPr>
              <a:lnSpc>
                <a:spcPct val="50000"/>
              </a:lnSpc>
            </a:pPr>
            <a:endParaRPr lang="en-US" sz="4400" dirty="0" smtClean="0"/>
          </a:p>
          <a:p>
            <a:pPr algn="ctr"/>
            <a:r>
              <a:rPr lang="en-US" sz="4400" dirty="0" smtClean="0"/>
              <a:t> </a:t>
            </a:r>
            <a:r>
              <a:rPr lang="en-US" sz="4400" dirty="0"/>
              <a:t>(i) </a:t>
            </a:r>
            <a:r>
              <a:rPr lang="en-US" sz="4400" dirty="0" smtClean="0"/>
              <a:t>can </a:t>
            </a:r>
            <a:r>
              <a:rPr lang="en-US" sz="4400" dirty="0"/>
              <a:t>be defined </a:t>
            </a:r>
            <a:r>
              <a:rPr lang="en-US" sz="4400" b="1" dirty="0"/>
              <a:t>without </a:t>
            </a:r>
            <a:r>
              <a:rPr lang="en-US" sz="4400" b="1" dirty="0" smtClean="0"/>
              <a:t>making </a:t>
            </a:r>
            <a:r>
              <a:rPr lang="en-US" sz="4400" b="1" dirty="0"/>
              <a:t>a </a:t>
            </a:r>
            <a:r>
              <a:rPr lang="en-US" sz="4400" b="1" dirty="0" smtClean="0"/>
              <a:t>distinction</a:t>
            </a:r>
          </a:p>
          <a:p>
            <a:pPr algn="ctr"/>
            <a:r>
              <a:rPr lang="en-US" sz="4400" b="1" dirty="0" smtClean="0"/>
              <a:t> </a:t>
            </a:r>
            <a:r>
              <a:rPr lang="en-US" sz="4400" b="1" dirty="0"/>
              <a:t>between base units and derived units</a:t>
            </a:r>
            <a:r>
              <a:rPr lang="en-US" sz="4400" dirty="0"/>
              <a:t>; </a:t>
            </a:r>
            <a:endParaRPr lang="en-US" sz="4400" dirty="0" smtClean="0"/>
          </a:p>
          <a:p>
            <a:pPr algn="ctr"/>
            <a:r>
              <a:rPr lang="en-US" sz="4400" dirty="0" smtClean="0"/>
              <a:t>and</a:t>
            </a:r>
          </a:p>
          <a:p>
            <a:pPr algn="ctr"/>
            <a:r>
              <a:rPr lang="en-US" sz="4400" dirty="0" smtClean="0"/>
              <a:t> </a:t>
            </a:r>
            <a:r>
              <a:rPr lang="en-US" sz="4400" dirty="0"/>
              <a:t>(ii</a:t>
            </a:r>
            <a:r>
              <a:rPr lang="en-US" sz="4400" dirty="0" smtClean="0"/>
              <a:t>)</a:t>
            </a:r>
            <a:r>
              <a:rPr lang="en-US" sz="4400" b="1" dirty="0" smtClean="0"/>
              <a:t> </a:t>
            </a:r>
            <a:r>
              <a:rPr lang="en-US" sz="4400" b="1" dirty="0"/>
              <a:t> </a:t>
            </a:r>
            <a:r>
              <a:rPr lang="en-US" sz="4400" b="1" dirty="0" smtClean="0"/>
              <a:t>does </a:t>
            </a:r>
            <a:r>
              <a:rPr lang="en-US" sz="4400" b="1" dirty="0"/>
              <a:t>not restrict (or even specify) the </a:t>
            </a:r>
            <a:r>
              <a:rPr lang="en-US" sz="4400" b="1" i="1" dirty="0"/>
              <a:t>means</a:t>
            </a:r>
            <a:r>
              <a:rPr lang="en-US" sz="4400" b="1" dirty="0"/>
              <a:t>  by </a:t>
            </a:r>
            <a:r>
              <a:rPr lang="en-US" sz="4400" b="1" dirty="0" smtClean="0"/>
              <a:t>which</a:t>
            </a:r>
            <a:r>
              <a:rPr lang="en-US" sz="4400" b="1" dirty="0"/>
              <a:t> </a:t>
            </a:r>
            <a:r>
              <a:rPr lang="en-US" sz="4400" b="1" dirty="0" smtClean="0"/>
              <a:t>the </a:t>
            </a:r>
            <a:r>
              <a:rPr lang="en-US" sz="4400" b="1" dirty="0"/>
              <a:t>value of the </a:t>
            </a:r>
            <a:r>
              <a:rPr lang="en-US" sz="4400" b="1" dirty="0" smtClean="0"/>
              <a:t>quantities</a:t>
            </a:r>
          </a:p>
          <a:p>
            <a:pPr algn="ctr"/>
            <a:r>
              <a:rPr lang="en-US" sz="4400" b="1" dirty="0" smtClean="0"/>
              <a:t> </a:t>
            </a:r>
            <a:r>
              <a:rPr lang="en-US" sz="4400" b="1" dirty="0"/>
              <a:t>of the units </a:t>
            </a:r>
            <a:r>
              <a:rPr lang="en-US" sz="4400" b="1" dirty="0" smtClean="0"/>
              <a:t>are </a:t>
            </a:r>
            <a:r>
              <a:rPr lang="en-US" sz="4400" b="1" dirty="0"/>
              <a:t>to be established</a:t>
            </a:r>
            <a:r>
              <a:rPr lang="en-US" sz="4400" dirty="0"/>
              <a:t>. </a:t>
            </a:r>
            <a:endParaRPr lang="en-US" sz="4400" dirty="0" smtClean="0"/>
          </a:p>
          <a:p>
            <a:pPr>
              <a:lnSpc>
                <a:spcPct val="50000"/>
              </a:lnSpc>
            </a:pPr>
            <a:endParaRPr lang="en-US" sz="4400" dirty="0"/>
          </a:p>
          <a:p>
            <a:r>
              <a:rPr lang="en-US" sz="4400" dirty="0" smtClean="0"/>
              <a:t>For continuity with current usage, the BIPM provides an alternate definition of units in the new SI that </a:t>
            </a:r>
            <a:r>
              <a:rPr lang="en-US" sz="4400" i="1" dirty="0" smtClean="0"/>
              <a:t>does</a:t>
            </a:r>
            <a:r>
              <a:rPr lang="en-US" sz="4400" dirty="0" smtClean="0"/>
              <a:t> employ base units. HOWEVER, the question arises:  </a:t>
            </a:r>
          </a:p>
          <a:p>
            <a:pPr algn="ctr">
              <a:lnSpc>
                <a:spcPct val="90000"/>
              </a:lnSpc>
            </a:pPr>
            <a:r>
              <a:rPr lang="en-US" sz="4400" b="1" dirty="0" smtClean="0"/>
              <a:t>~</a:t>
            </a:r>
            <a:r>
              <a:rPr lang="en-US" sz="4400" b="1" dirty="0"/>
              <a:t>~~~~~~~~~~~~~~~~~~~~~~~~~~~~</a:t>
            </a:r>
            <a:r>
              <a:rPr lang="en-US" sz="4400" b="1" dirty="0" smtClean="0"/>
              <a:t>~</a:t>
            </a:r>
            <a:endParaRPr lang="en-US" sz="4400" dirty="0" smtClean="0"/>
          </a:p>
          <a:p>
            <a:pPr algn="ctr">
              <a:lnSpc>
                <a:spcPct val="90000"/>
              </a:lnSpc>
            </a:pPr>
            <a:r>
              <a:rPr lang="en-US" sz="4800" b="1" dirty="0" smtClean="0"/>
              <a:t>Are base units completely dispensable? </a:t>
            </a:r>
          </a:p>
          <a:p>
            <a:pPr algn="ctr">
              <a:lnSpc>
                <a:spcPct val="90000"/>
              </a:lnSpc>
            </a:pPr>
            <a:r>
              <a:rPr lang="en-US" sz="4000" b="1" dirty="0" smtClean="0"/>
              <a:t>~~~~~~~~~~~~~~~~~~~~~~~~~~~~~~~~</a:t>
            </a:r>
          </a:p>
          <a:p>
            <a:pPr algn="ctr">
              <a:lnSpc>
                <a:spcPct val="50000"/>
              </a:lnSpc>
            </a:pPr>
            <a:endParaRPr lang="en-US" sz="4000" b="1" u="sng" dirty="0" smtClean="0"/>
          </a:p>
          <a:p>
            <a:pPr algn="ctr"/>
            <a:r>
              <a:rPr lang="en-US" sz="4000" b="1" u="sng" dirty="0" smtClean="0">
                <a:solidFill>
                  <a:schemeClr val="accent2">
                    <a:lumMod val="75000"/>
                  </a:schemeClr>
                </a:solidFill>
              </a:rPr>
              <a:t>DEFINITION OF THE NEW SI w/o </a:t>
            </a:r>
            <a:r>
              <a:rPr lang="en-US" sz="4000" b="1" u="sng" dirty="0">
                <a:solidFill>
                  <a:schemeClr val="accent2">
                    <a:lumMod val="75000"/>
                  </a:schemeClr>
                </a:solidFill>
              </a:rPr>
              <a:t>B</a:t>
            </a:r>
            <a:r>
              <a:rPr lang="en-US" sz="4000" b="1" u="sng" dirty="0" smtClean="0">
                <a:solidFill>
                  <a:schemeClr val="accent2">
                    <a:lumMod val="75000"/>
                  </a:schemeClr>
                </a:solidFill>
              </a:rPr>
              <a:t>ase </a:t>
            </a:r>
            <a:r>
              <a:rPr lang="en-US" sz="4000" b="1" u="sng" dirty="0">
                <a:solidFill>
                  <a:schemeClr val="accent2">
                    <a:lumMod val="75000"/>
                  </a:schemeClr>
                </a:solidFill>
              </a:rPr>
              <a:t>U</a:t>
            </a:r>
            <a:r>
              <a:rPr lang="en-US" sz="4000" b="1" u="sng" dirty="0" smtClean="0">
                <a:solidFill>
                  <a:schemeClr val="accent2">
                    <a:lumMod val="75000"/>
                  </a:schemeClr>
                </a:solidFill>
              </a:rPr>
              <a:t>nits</a:t>
            </a:r>
          </a:p>
          <a:p>
            <a:r>
              <a:rPr lang="en-US" sz="4000" dirty="0" smtClean="0"/>
              <a:t>As </a:t>
            </a:r>
            <a:r>
              <a:rPr lang="en-US" sz="4000" dirty="0"/>
              <a:t>of May 2019, the international system of units, the SI, is the system of units in which: </a:t>
            </a:r>
          </a:p>
          <a:p>
            <a:pPr>
              <a:lnSpc>
                <a:spcPct val="50000"/>
              </a:lnSpc>
            </a:pPr>
            <a:endParaRPr lang="en-US" sz="3600" dirty="0"/>
          </a:p>
          <a:p>
            <a:pPr algn="ctr"/>
            <a:r>
              <a:rPr lang="en-US" sz="3600" dirty="0"/>
              <a:t>the </a:t>
            </a:r>
            <a:r>
              <a:rPr lang="en-US" sz="3600" b="1" dirty="0"/>
              <a:t>unperturbed ground state </a:t>
            </a:r>
            <a:r>
              <a:rPr lang="en-US" sz="3600" b="1" dirty="0" smtClean="0"/>
              <a:t>hyperfine</a:t>
            </a:r>
          </a:p>
          <a:p>
            <a:r>
              <a:rPr lang="en-US" sz="3600" b="1" dirty="0" smtClean="0"/>
              <a:t> transition </a:t>
            </a:r>
            <a:r>
              <a:rPr lang="en-US" sz="3600" b="1" dirty="0"/>
              <a:t>frequency of the caesium 133 atom </a:t>
            </a:r>
            <a:r>
              <a:rPr lang="el-GR" sz="3600" i="1" dirty="0" smtClean="0"/>
              <a:t>∆ν</a:t>
            </a:r>
            <a:r>
              <a:rPr lang="el-GR" sz="3600" baseline="-25000" dirty="0" smtClean="0"/>
              <a:t>Cs</a:t>
            </a:r>
            <a:endParaRPr lang="el-GR" sz="3600" baseline="-25000" dirty="0"/>
          </a:p>
          <a:p>
            <a:pPr algn="ctr"/>
            <a:r>
              <a:rPr lang="en-US" sz="3600" dirty="0" smtClean="0"/>
              <a:t>  is </a:t>
            </a:r>
            <a:r>
              <a:rPr lang="en-US" sz="3600" dirty="0"/>
              <a:t>9 192 631 770 </a:t>
            </a:r>
            <a:r>
              <a:rPr lang="en-US" sz="3600" dirty="0" smtClean="0"/>
              <a:t>Hz, </a:t>
            </a:r>
            <a:endParaRPr lang="en-US" sz="3600" dirty="0"/>
          </a:p>
          <a:p>
            <a:pPr algn="ctr">
              <a:lnSpc>
                <a:spcPct val="50000"/>
              </a:lnSpc>
            </a:pPr>
            <a:endParaRPr lang="en-US" sz="3600" dirty="0"/>
          </a:p>
          <a:p>
            <a:pPr algn="ctr"/>
            <a:r>
              <a:rPr lang="en-US" sz="3600" dirty="0"/>
              <a:t>the </a:t>
            </a:r>
            <a:r>
              <a:rPr lang="en-US" sz="3600" b="1" dirty="0"/>
              <a:t>speed of light in vacuum </a:t>
            </a:r>
            <a:r>
              <a:rPr lang="en-US" sz="3600" b="1" i="1" dirty="0" smtClean="0"/>
              <a:t>c</a:t>
            </a:r>
          </a:p>
          <a:p>
            <a:pPr algn="ctr"/>
            <a:r>
              <a:rPr lang="en-US" sz="3600" i="1" dirty="0" smtClean="0"/>
              <a:t> </a:t>
            </a:r>
            <a:r>
              <a:rPr lang="en-US" sz="3600" dirty="0" smtClean="0"/>
              <a:t>is </a:t>
            </a:r>
            <a:r>
              <a:rPr lang="en-US" sz="3600" dirty="0"/>
              <a:t>299 792 458 </a:t>
            </a:r>
            <a:r>
              <a:rPr lang="en-US" sz="3600" dirty="0" smtClean="0"/>
              <a:t>m/s, </a:t>
            </a:r>
            <a:endParaRPr lang="en-US" sz="3600" dirty="0"/>
          </a:p>
          <a:p>
            <a:pPr algn="ctr">
              <a:lnSpc>
                <a:spcPct val="50000"/>
              </a:lnSpc>
            </a:pPr>
            <a:endParaRPr lang="en-US" sz="3600" dirty="0"/>
          </a:p>
          <a:p>
            <a:pPr algn="ctr"/>
            <a:r>
              <a:rPr lang="en-US" sz="3600" dirty="0"/>
              <a:t>the </a:t>
            </a:r>
            <a:r>
              <a:rPr lang="en-US" sz="3600" b="1" dirty="0"/>
              <a:t>Planck constant </a:t>
            </a:r>
            <a:r>
              <a:rPr lang="en-US" sz="3600" b="1" i="1" dirty="0"/>
              <a:t>h </a:t>
            </a:r>
            <a:endParaRPr lang="en-US" sz="3600" b="1" i="1" dirty="0" smtClean="0"/>
          </a:p>
          <a:p>
            <a:pPr algn="ctr"/>
            <a:r>
              <a:rPr lang="en-US" sz="3600" dirty="0" smtClean="0"/>
              <a:t>is </a:t>
            </a:r>
            <a:r>
              <a:rPr lang="en-US" sz="3600" dirty="0"/>
              <a:t>6.626 </a:t>
            </a:r>
            <a:r>
              <a:rPr lang="en-US" sz="3600" dirty="0" smtClean="0"/>
              <a:t>070 15 </a:t>
            </a:r>
            <a:r>
              <a:rPr lang="en-US" sz="3600" dirty="0"/>
              <a:t>x10</a:t>
            </a:r>
            <a:r>
              <a:rPr lang="en-US" sz="3600" baseline="30000" dirty="0"/>
              <a:t>-34</a:t>
            </a:r>
            <a:r>
              <a:rPr lang="en-US" sz="3600" dirty="0"/>
              <a:t>  </a:t>
            </a:r>
            <a:r>
              <a:rPr lang="en-US" sz="3600" dirty="0" smtClean="0"/>
              <a:t>J s, </a:t>
            </a:r>
            <a:endParaRPr lang="en-US" sz="3600" dirty="0"/>
          </a:p>
          <a:p>
            <a:pPr algn="ctr">
              <a:lnSpc>
                <a:spcPct val="50000"/>
              </a:lnSpc>
            </a:pPr>
            <a:endParaRPr lang="en-US" sz="3600" dirty="0"/>
          </a:p>
          <a:p>
            <a:pPr algn="ctr"/>
            <a:r>
              <a:rPr lang="en-US" sz="3600" dirty="0"/>
              <a:t>the </a:t>
            </a:r>
            <a:r>
              <a:rPr lang="en-US" sz="3600" b="1" dirty="0"/>
              <a:t>elementary charge </a:t>
            </a:r>
            <a:r>
              <a:rPr lang="en-US" sz="3600" i="1" dirty="0"/>
              <a:t>e </a:t>
            </a:r>
            <a:endParaRPr lang="en-US" sz="3600" i="1" dirty="0" smtClean="0"/>
          </a:p>
          <a:p>
            <a:pPr algn="ctr"/>
            <a:r>
              <a:rPr lang="en-US" sz="3600" dirty="0" smtClean="0"/>
              <a:t>is </a:t>
            </a:r>
            <a:r>
              <a:rPr lang="en-US" sz="3600" dirty="0"/>
              <a:t>1.602 176 565 x10</a:t>
            </a:r>
            <a:r>
              <a:rPr lang="en-US" sz="3600" baseline="30000" dirty="0"/>
              <a:t>-19  </a:t>
            </a:r>
            <a:r>
              <a:rPr lang="en-US" sz="3600" dirty="0"/>
              <a:t>C</a:t>
            </a:r>
            <a:r>
              <a:rPr lang="en-US" sz="3600" dirty="0" smtClean="0"/>
              <a:t>, </a:t>
            </a:r>
            <a:endParaRPr lang="en-US" sz="3600" dirty="0"/>
          </a:p>
          <a:p>
            <a:pPr algn="ctr">
              <a:lnSpc>
                <a:spcPct val="50000"/>
              </a:lnSpc>
            </a:pPr>
            <a:endParaRPr lang="en-US" sz="3600" dirty="0"/>
          </a:p>
          <a:p>
            <a:pPr algn="ctr"/>
            <a:r>
              <a:rPr lang="en-US" sz="3600" dirty="0"/>
              <a:t>the </a:t>
            </a:r>
            <a:r>
              <a:rPr lang="en-US" sz="3600" b="1" dirty="0"/>
              <a:t>Boltzmann constant </a:t>
            </a:r>
            <a:r>
              <a:rPr lang="en-US" sz="3600" i="1" dirty="0"/>
              <a:t>k </a:t>
            </a:r>
            <a:endParaRPr lang="en-US" sz="3600" i="1" dirty="0" smtClean="0"/>
          </a:p>
          <a:p>
            <a:pPr algn="ctr"/>
            <a:r>
              <a:rPr lang="en-US" sz="3600" dirty="0" smtClean="0"/>
              <a:t>is </a:t>
            </a:r>
            <a:r>
              <a:rPr lang="en-US" sz="3600" dirty="0"/>
              <a:t>1.380 </a:t>
            </a:r>
            <a:r>
              <a:rPr lang="en-US" sz="3600" dirty="0" smtClean="0"/>
              <a:t>649 </a:t>
            </a:r>
            <a:r>
              <a:rPr lang="en-US" sz="3600" dirty="0"/>
              <a:t>x10</a:t>
            </a:r>
            <a:r>
              <a:rPr lang="en-US" sz="3600" baseline="30000" dirty="0"/>
              <a:t>-</a:t>
            </a:r>
            <a:r>
              <a:rPr lang="en-US" sz="3600" baseline="30000" dirty="0" smtClean="0"/>
              <a:t>23</a:t>
            </a:r>
            <a:r>
              <a:rPr lang="en-US" sz="3600" baseline="30000" dirty="0"/>
              <a:t> </a:t>
            </a:r>
            <a:r>
              <a:rPr lang="en-US" sz="3600" baseline="30000" dirty="0" smtClean="0"/>
              <a:t>  </a:t>
            </a:r>
            <a:r>
              <a:rPr lang="en-US" sz="3600" dirty="0" smtClean="0"/>
              <a:t> J/K </a:t>
            </a:r>
          </a:p>
          <a:p>
            <a:pPr algn="ctr">
              <a:lnSpc>
                <a:spcPct val="50000"/>
              </a:lnSpc>
            </a:pPr>
            <a:endParaRPr lang="en-US" sz="3600" dirty="0"/>
          </a:p>
          <a:p>
            <a:pPr algn="ctr"/>
            <a:r>
              <a:rPr lang="en-US" sz="3600" dirty="0" smtClean="0"/>
              <a:t>the </a:t>
            </a:r>
            <a:r>
              <a:rPr lang="en-US" sz="3600" b="1" dirty="0"/>
              <a:t>Avogadro constant </a:t>
            </a:r>
            <a:r>
              <a:rPr lang="en-US" sz="3600" b="1" i="1" dirty="0"/>
              <a:t>N</a:t>
            </a:r>
            <a:r>
              <a:rPr lang="en-US" sz="3600" b="1" dirty="0"/>
              <a:t>A </a:t>
            </a:r>
            <a:endParaRPr lang="en-US" sz="3600" b="1" dirty="0" smtClean="0"/>
          </a:p>
          <a:p>
            <a:pPr algn="ctr"/>
            <a:r>
              <a:rPr lang="en-US" sz="3600" dirty="0" smtClean="0"/>
              <a:t>is </a:t>
            </a:r>
            <a:r>
              <a:rPr lang="en-US" sz="3600" dirty="0"/>
              <a:t>6.022 </a:t>
            </a:r>
            <a:r>
              <a:rPr lang="en-US" sz="3600" dirty="0" smtClean="0"/>
              <a:t>140 76 </a:t>
            </a:r>
            <a:r>
              <a:rPr lang="en-US" sz="3600" dirty="0"/>
              <a:t>x10</a:t>
            </a:r>
            <a:r>
              <a:rPr lang="en-US" sz="3600" baseline="30000" dirty="0"/>
              <a:t>23</a:t>
            </a:r>
            <a:r>
              <a:rPr lang="en-US" sz="3600" dirty="0"/>
              <a:t> </a:t>
            </a:r>
            <a:r>
              <a:rPr lang="en-US" sz="3600" dirty="0" smtClean="0"/>
              <a:t>mol</a:t>
            </a:r>
            <a:r>
              <a:rPr lang="en-US" sz="3600" baseline="30000" dirty="0" smtClean="0"/>
              <a:t>-1</a:t>
            </a:r>
            <a:r>
              <a:rPr lang="en-US" sz="3600" dirty="0" smtClean="0"/>
              <a:t>,</a:t>
            </a:r>
            <a:endParaRPr lang="en-US" sz="3600" dirty="0"/>
          </a:p>
          <a:p>
            <a:pPr algn="ctr">
              <a:lnSpc>
                <a:spcPct val="50000"/>
              </a:lnSpc>
            </a:pPr>
            <a:r>
              <a:rPr lang="en-US" sz="3600" dirty="0"/>
              <a:t> </a:t>
            </a:r>
          </a:p>
          <a:p>
            <a:pPr algn="ctr"/>
            <a:r>
              <a:rPr lang="en-US" sz="3600" b="1" dirty="0"/>
              <a:t>the luminous efficacy </a:t>
            </a:r>
            <a:r>
              <a:rPr lang="en-US" sz="3600" dirty="0" smtClean="0"/>
              <a:t>of </a:t>
            </a:r>
            <a:r>
              <a:rPr lang="en-US" sz="3600" dirty="0"/>
              <a:t>monochromatic radiation of frequency 540x10</a:t>
            </a:r>
            <a:r>
              <a:rPr lang="en-US" sz="3600" baseline="30000" dirty="0"/>
              <a:t>12</a:t>
            </a:r>
            <a:r>
              <a:rPr lang="en-US" sz="3600" dirty="0"/>
              <a:t> </a:t>
            </a:r>
            <a:r>
              <a:rPr lang="en-US" sz="3600" dirty="0" smtClean="0"/>
              <a:t>Hz, K</a:t>
            </a:r>
            <a:r>
              <a:rPr lang="en-US" sz="3600" baseline="-25000" dirty="0" smtClean="0"/>
              <a:t>cd</a:t>
            </a:r>
            <a:r>
              <a:rPr lang="en-US" sz="3600" dirty="0" smtClean="0"/>
              <a:t> </a:t>
            </a:r>
            <a:r>
              <a:rPr lang="en-US" sz="3600" dirty="0"/>
              <a:t>is exactly </a:t>
            </a:r>
            <a:r>
              <a:rPr lang="en-US" sz="3600" dirty="0" smtClean="0"/>
              <a:t>683 lm/W, </a:t>
            </a:r>
          </a:p>
          <a:p>
            <a:pPr algn="ctr">
              <a:lnSpc>
                <a:spcPct val="50000"/>
              </a:lnSpc>
            </a:pPr>
            <a:endParaRPr lang="en-US" sz="3600" dirty="0" smtClean="0"/>
          </a:p>
          <a:p>
            <a:pPr>
              <a:lnSpc>
                <a:spcPct val="90000"/>
              </a:lnSpc>
            </a:pPr>
            <a:r>
              <a:rPr lang="en-US" sz="2000" dirty="0" smtClean="0"/>
              <a:t>where </a:t>
            </a:r>
            <a:r>
              <a:rPr lang="en-US" sz="2000" dirty="0"/>
              <a:t>the hertz, joule, coulomb, lumen, and watt, with unit symbols Hz, J, C, lm, and W, respectively, are related to the units second, metre, kilogram, ampere, kelvin, mole, and candela, with unit symbols s, m, kg, A, K, mol, and cd, respectively, according to the relations Hz = s</a:t>
            </a:r>
            <a:r>
              <a:rPr lang="en-US" sz="2000" baseline="30000" dirty="0"/>
              <a:t>-1</a:t>
            </a:r>
            <a:r>
              <a:rPr lang="en-US" sz="2000" dirty="0"/>
              <a:t> (for periodic phenomena), J = kg m</a:t>
            </a:r>
            <a:r>
              <a:rPr lang="en-US" sz="2000" baseline="30000" dirty="0"/>
              <a:t>2</a:t>
            </a:r>
            <a:r>
              <a:rPr lang="en-US" sz="2000" dirty="0"/>
              <a:t> s</a:t>
            </a:r>
            <a:r>
              <a:rPr lang="en-US" sz="2000" baseline="30000" dirty="0"/>
              <a:t>-2</a:t>
            </a:r>
            <a:r>
              <a:rPr lang="en-US" sz="2000" dirty="0"/>
              <a:t>, C = A s, lm = cd sr, and W = kg m</a:t>
            </a:r>
            <a:r>
              <a:rPr lang="en-US" sz="2000" baseline="30000" dirty="0"/>
              <a:t>2</a:t>
            </a:r>
            <a:r>
              <a:rPr lang="en-US" sz="2000" dirty="0"/>
              <a:t> s</a:t>
            </a:r>
            <a:r>
              <a:rPr lang="en-US" sz="2000" baseline="30000" dirty="0"/>
              <a:t>-3</a:t>
            </a:r>
            <a:r>
              <a:rPr lang="en-US" sz="2000" dirty="0"/>
              <a:t>. The steradian, symbol sr, is the SI unit of solid angle and is a special name and symbol for the number 1, so that sr = m</a:t>
            </a:r>
            <a:r>
              <a:rPr lang="en-US" sz="2000" baseline="30000" dirty="0"/>
              <a:t>2</a:t>
            </a:r>
            <a:r>
              <a:rPr lang="en-US" sz="2000" dirty="0"/>
              <a:t> m</a:t>
            </a:r>
            <a:r>
              <a:rPr lang="en-US" sz="2000" baseline="30000" dirty="0"/>
              <a:t>-2</a:t>
            </a:r>
            <a:r>
              <a:rPr lang="en-US" sz="2000" dirty="0"/>
              <a:t> = </a:t>
            </a:r>
            <a:r>
              <a:rPr lang="en-US" sz="2800" dirty="0"/>
              <a:t>1. </a:t>
            </a:r>
            <a:r>
              <a:rPr lang="en-US" sz="2800" dirty="0" smtClean="0"/>
              <a:t> (</a:t>
            </a:r>
            <a:r>
              <a:rPr lang="en-US" sz="1800" dirty="0"/>
              <a:t>Draft Resolution </a:t>
            </a:r>
            <a:r>
              <a:rPr lang="en-US" sz="1800" dirty="0" smtClean="0"/>
              <a:t>A– </a:t>
            </a:r>
            <a:r>
              <a:rPr lang="en-US" sz="1800" dirty="0"/>
              <a:t>26th meeting </a:t>
            </a:r>
            <a:r>
              <a:rPr lang="en-US" sz="1800" dirty="0" smtClean="0"/>
              <a:t>of </a:t>
            </a:r>
            <a:r>
              <a:rPr lang="en-US" sz="1800" dirty="0"/>
              <a:t>the CGPM (13-16 November </a:t>
            </a:r>
            <a:r>
              <a:rPr lang="en-US" sz="1800" dirty="0" smtClean="0"/>
              <a:t>2018</a:t>
            </a:r>
            <a:r>
              <a:rPr lang="en-US" sz="1800" dirty="0"/>
              <a:t> </a:t>
            </a:r>
            <a:r>
              <a:rPr lang="en-US" sz="1800" dirty="0" smtClean="0"/>
              <a:t> </a:t>
            </a:r>
            <a:r>
              <a:rPr lang="en-US" sz="1800" dirty="0"/>
              <a:t>bipm.org </a:t>
            </a:r>
            <a:r>
              <a:rPr lang="en-US" sz="1800" dirty="0" smtClean="0"/>
              <a:t> )</a:t>
            </a:r>
            <a:endParaRPr lang="en-US" sz="1800" dirty="0"/>
          </a:p>
          <a:p>
            <a:pPr algn="ctr"/>
            <a:r>
              <a:rPr lang="en-US" sz="3600" b="1" dirty="0" smtClean="0"/>
              <a:t>  </a:t>
            </a:r>
          </a:p>
        </p:txBody>
      </p:sp>
      <p:sp>
        <p:nvSpPr>
          <p:cNvPr id="353" name="Text Placeholder 352"/>
          <p:cNvSpPr>
            <a:spLocks noGrp="1"/>
          </p:cNvSpPr>
          <p:nvPr>
            <p:ph type="body" sz="quarter" idx="11"/>
          </p:nvPr>
        </p:nvSpPr>
        <p:spPr>
          <a:xfrm>
            <a:off x="845477" y="6350624"/>
            <a:ext cx="12442032" cy="1624907"/>
          </a:xfrm>
        </p:spPr>
        <p:txBody>
          <a:bodyPr/>
          <a:lstStyle/>
          <a:p>
            <a:r>
              <a:rPr lang="en-US" sz="4400" u="none" dirty="0" smtClean="0"/>
              <a:t>INTRODUCTION</a:t>
            </a:r>
            <a:endParaRPr lang="en-US" sz="4400" u="none" dirty="0"/>
          </a:p>
        </p:txBody>
      </p:sp>
      <p:sp>
        <p:nvSpPr>
          <p:cNvPr id="355" name="Text Placeholder 354"/>
          <p:cNvSpPr>
            <a:spLocks noGrp="1"/>
          </p:cNvSpPr>
          <p:nvPr>
            <p:ph type="body" sz="quarter" idx="19"/>
          </p:nvPr>
        </p:nvSpPr>
        <p:spPr>
          <a:xfrm flipV="1">
            <a:off x="845477" y="23887217"/>
            <a:ext cx="12460125" cy="270582"/>
          </a:xfrm>
        </p:spPr>
        <p:txBody>
          <a:bodyPr/>
          <a:lstStyle/>
          <a:p>
            <a:endParaRPr lang="en-US" dirty="0" smtClean="0"/>
          </a:p>
          <a:p>
            <a:endParaRPr lang="en-US" dirty="0"/>
          </a:p>
          <a:p>
            <a:endParaRPr lang="en-US" sz="4000" dirty="0" smtClean="0"/>
          </a:p>
        </p:txBody>
      </p:sp>
      <p:sp>
        <p:nvSpPr>
          <p:cNvPr id="356" name="Text Placeholder 355"/>
          <p:cNvSpPr>
            <a:spLocks noGrp="1"/>
          </p:cNvSpPr>
          <p:nvPr>
            <p:ph type="body" sz="quarter" idx="20"/>
          </p:nvPr>
        </p:nvSpPr>
        <p:spPr>
          <a:xfrm>
            <a:off x="828838" y="28814384"/>
            <a:ext cx="469361" cy="212326"/>
          </a:xfrm>
        </p:spPr>
        <p:txBody>
          <a:bodyPr/>
          <a:lstStyle/>
          <a:p>
            <a:r>
              <a:rPr lang="en-US" dirty="0" smtClean="0"/>
              <a:t> </a:t>
            </a:r>
            <a:endParaRPr lang="en-US" dirty="0"/>
          </a:p>
        </p:txBody>
      </p:sp>
      <p:sp>
        <p:nvSpPr>
          <p:cNvPr id="357" name="Text Placeholder 356"/>
          <p:cNvSpPr>
            <a:spLocks noGrp="1"/>
          </p:cNvSpPr>
          <p:nvPr>
            <p:ph type="body" sz="quarter" idx="21"/>
          </p:nvPr>
        </p:nvSpPr>
        <p:spPr>
          <a:xfrm>
            <a:off x="13891420" y="29463482"/>
            <a:ext cx="12440573" cy="328994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58" name="Text Placeholder 357"/>
          <p:cNvSpPr>
            <a:spLocks noGrp="1"/>
          </p:cNvSpPr>
          <p:nvPr>
            <p:ph type="body" sz="quarter" idx="22"/>
          </p:nvPr>
        </p:nvSpPr>
        <p:spPr>
          <a:xfrm>
            <a:off x="13891421" y="28891773"/>
            <a:ext cx="5186467" cy="706647"/>
          </a:xfrm>
        </p:spPr>
        <p:txBody>
          <a:bodyPr/>
          <a:lstStyle/>
          <a:p>
            <a:r>
              <a:rPr lang="en-US" dirty="0"/>
              <a:t> </a:t>
            </a:r>
            <a:r>
              <a:rPr lang="en-US" dirty="0" smtClean="0"/>
              <a:t>                                                              </a:t>
            </a:r>
            <a:endParaRPr lang="en-US" dirty="0"/>
          </a:p>
        </p:txBody>
      </p:sp>
      <p:sp>
        <p:nvSpPr>
          <p:cNvPr id="359" name="Text Placeholder 358"/>
          <p:cNvSpPr>
            <a:spLocks noGrp="1"/>
          </p:cNvSpPr>
          <p:nvPr>
            <p:ph type="body" sz="quarter" idx="23"/>
          </p:nvPr>
        </p:nvSpPr>
        <p:spPr>
          <a:xfrm>
            <a:off x="13898697" y="7693610"/>
            <a:ext cx="12314104" cy="32669456"/>
          </a:xfrm>
        </p:spPr>
        <p:txBody>
          <a:bodyPr/>
          <a:lstStyle/>
          <a:p>
            <a:pPr>
              <a:lnSpc>
                <a:spcPct val="110000"/>
              </a:lnSpc>
            </a:pPr>
            <a:r>
              <a:rPr lang="en-US" sz="4400" u="sng" dirty="0" smtClean="0">
                <a:solidFill>
                  <a:schemeClr val="accent2">
                    <a:lumMod val="75000"/>
                  </a:schemeClr>
                </a:solidFill>
              </a:rPr>
              <a:t>What's New </a:t>
            </a:r>
            <a:r>
              <a:rPr lang="en-US" sz="4400" u="sng" dirty="0" smtClean="0"/>
              <a:t>about the New SI?  </a:t>
            </a:r>
            <a:r>
              <a:rPr lang="en-US" sz="4400" dirty="0" smtClean="0"/>
              <a:t>The </a:t>
            </a:r>
            <a:r>
              <a:rPr lang="en-US" sz="4400" dirty="0"/>
              <a:t>SI will be reformed to achieve a longstanding ideal </a:t>
            </a:r>
            <a:r>
              <a:rPr lang="en-US" sz="4400" dirty="0" smtClean="0"/>
              <a:t>of the SI only recently </a:t>
            </a:r>
            <a:r>
              <a:rPr lang="en-US" sz="4400" dirty="0"/>
              <a:t>within grasp:  </a:t>
            </a:r>
            <a:r>
              <a:rPr lang="en-US" sz="4400" dirty="0" smtClean="0"/>
              <a:t>that the unit definitions refer only to </a:t>
            </a:r>
            <a:r>
              <a:rPr lang="en-US" sz="4400" b="1" dirty="0"/>
              <a:t>"natural </a:t>
            </a:r>
            <a:r>
              <a:rPr lang="en-US" sz="4400" b="1" dirty="0" smtClean="0"/>
              <a:t>measures."</a:t>
            </a:r>
            <a:r>
              <a:rPr lang="en-US" sz="4400" dirty="0" smtClean="0"/>
              <a:t> The definition (at left) gives the values of seven specific "constants of nature" by which the SI units are defined. </a:t>
            </a:r>
          </a:p>
          <a:p>
            <a:pPr>
              <a:lnSpc>
                <a:spcPct val="110000"/>
              </a:lnSpc>
            </a:pPr>
            <a:r>
              <a:rPr lang="en-US" sz="4400" dirty="0"/>
              <a:t> </a:t>
            </a:r>
            <a:r>
              <a:rPr lang="en-US" sz="4400" dirty="0" smtClean="0"/>
              <a:t>   It is not unprecedented to define a particular unit (e.g., the meter) by fixing the value of a 'constant of nature', but </a:t>
            </a:r>
            <a:r>
              <a:rPr lang="en-US" sz="4400" b="1" dirty="0" smtClean="0">
                <a:solidFill>
                  <a:schemeClr val="tx1"/>
                </a:solidFill>
              </a:rPr>
              <a:t>it is unprecedented to define the </a:t>
            </a:r>
            <a:r>
              <a:rPr lang="en-US" sz="4400" b="1" i="1" dirty="0" smtClean="0">
                <a:solidFill>
                  <a:schemeClr val="tx1"/>
                </a:solidFill>
              </a:rPr>
              <a:t>entire system of units</a:t>
            </a:r>
            <a:r>
              <a:rPr lang="en-US" sz="4400" b="1" dirty="0" smtClean="0">
                <a:solidFill>
                  <a:schemeClr val="tx1"/>
                </a:solidFill>
              </a:rPr>
              <a:t> this way</a:t>
            </a:r>
            <a:r>
              <a:rPr lang="en-US" sz="4400" dirty="0" smtClean="0">
                <a:solidFill>
                  <a:schemeClr val="tx1"/>
                </a:solidFill>
              </a:rPr>
              <a:t>.   </a:t>
            </a:r>
          </a:p>
          <a:p>
            <a:pPr>
              <a:lnSpc>
                <a:spcPct val="50000"/>
              </a:lnSpc>
            </a:pPr>
            <a:endParaRPr lang="en-US" sz="4400" dirty="0" smtClean="0"/>
          </a:p>
          <a:p>
            <a:pPr>
              <a:lnSpc>
                <a:spcPct val="110000"/>
              </a:lnSpc>
            </a:pPr>
            <a:r>
              <a:rPr lang="en-US" sz="4400" u="sng" dirty="0" smtClean="0">
                <a:solidFill>
                  <a:schemeClr val="accent2">
                    <a:lumMod val="75000"/>
                  </a:schemeClr>
                </a:solidFill>
              </a:rPr>
              <a:t>Consequences of this unprecedented definition </a:t>
            </a:r>
            <a:r>
              <a:rPr lang="en-US" sz="4400" u="sng" dirty="0" smtClean="0"/>
              <a:t>of a system of units:  what changes; what stays the same?</a:t>
            </a:r>
            <a:r>
              <a:rPr lang="en-US" sz="4400" dirty="0" smtClean="0"/>
              <a:t> </a:t>
            </a:r>
          </a:p>
          <a:p>
            <a:r>
              <a:rPr lang="en-US" sz="4400" dirty="0" smtClean="0"/>
              <a:t>-- Some values that were experimentally determined (e.g., the values of some of the constants that occur in the definition) will no longer be so, but will be </a:t>
            </a:r>
            <a:r>
              <a:rPr lang="en-US" sz="4400" i="1" dirty="0" smtClean="0"/>
              <a:t>defined*</a:t>
            </a:r>
            <a:r>
              <a:rPr lang="en-US" sz="4400" dirty="0" smtClean="0"/>
              <a:t> </a:t>
            </a:r>
            <a:r>
              <a:rPr lang="en-US" sz="4400" dirty="0" smtClean="0"/>
              <a:t>with zero uncertainty.  </a:t>
            </a:r>
            <a:r>
              <a:rPr lang="en-US" sz="4400" dirty="0" smtClean="0"/>
              <a:t>(</a:t>
            </a:r>
            <a:r>
              <a:rPr lang="en-US" sz="4400" smtClean="0"/>
              <a:t>* i.e., set; fixed)</a:t>
            </a:r>
            <a:endParaRPr lang="en-US" sz="4400" dirty="0" smtClean="0"/>
          </a:p>
          <a:p>
            <a:r>
              <a:rPr lang="en-US" sz="4400" dirty="0" smtClean="0"/>
              <a:t>-- Some values that previously were defined (e.g., the value of the mass of the prototype kilogram) will now be experimentally determined quantities.  </a:t>
            </a:r>
          </a:p>
          <a:p>
            <a:r>
              <a:rPr lang="en-US" sz="4400" dirty="0" smtClean="0"/>
              <a:t>-- Using </a:t>
            </a:r>
            <a:r>
              <a:rPr lang="en-US" sz="4400" dirty="0"/>
              <a:t>the SI will proceed without any noticeable </a:t>
            </a:r>
            <a:r>
              <a:rPr lang="en-US" sz="4400" dirty="0" smtClean="0"/>
              <a:t>change to users, however. </a:t>
            </a:r>
          </a:p>
          <a:p>
            <a:pPr>
              <a:lnSpc>
                <a:spcPct val="110000"/>
              </a:lnSpc>
            </a:pPr>
            <a:endParaRPr lang="en-US" sz="4400" dirty="0"/>
          </a:p>
          <a:p>
            <a:r>
              <a:rPr lang="en-US" sz="4400" dirty="0" smtClean="0"/>
              <a:t>The</a:t>
            </a:r>
            <a:r>
              <a:rPr lang="en-US" sz="4400" dirty="0" smtClean="0">
                <a:solidFill>
                  <a:schemeClr val="accent2">
                    <a:lumMod val="75000"/>
                  </a:schemeClr>
                </a:solidFill>
              </a:rPr>
              <a:t> role of base units in this unprecedented definition </a:t>
            </a:r>
            <a:r>
              <a:rPr lang="en-US" sz="4400" dirty="0" smtClean="0">
                <a:solidFill>
                  <a:schemeClr val="tx2"/>
                </a:solidFill>
              </a:rPr>
              <a:t>(defining units by setting the numerical value of seven defining constants) is not immediately clear from the definition of the new SI:   </a:t>
            </a:r>
          </a:p>
          <a:p>
            <a:r>
              <a:rPr lang="en-US" sz="4400" dirty="0" smtClean="0"/>
              <a:t>--  It seems (at first) straightforward that base units do not play an essential role in the New SI since all SI units can be defined </a:t>
            </a:r>
            <a:r>
              <a:rPr lang="en-US" sz="4400" i="1" dirty="0" smtClean="0"/>
              <a:t>without distinguishing between base and derived units</a:t>
            </a:r>
            <a:r>
              <a:rPr lang="en-US" sz="4400" dirty="0" smtClean="0"/>
              <a:t>; and </a:t>
            </a:r>
          </a:p>
          <a:p>
            <a:r>
              <a:rPr lang="en-US" sz="4400" dirty="0" smtClean="0"/>
              <a:t>-- There is no one-to-one connection between the seven base unit and the seven 'defining constants', since even in the 'explicit formulation' definition that uses base units and appears to do so, the definitions refer to more than one SI unit.  </a:t>
            </a:r>
          </a:p>
          <a:p>
            <a:pPr>
              <a:lnSpc>
                <a:spcPct val="120000"/>
              </a:lnSpc>
            </a:pPr>
            <a:r>
              <a:rPr lang="en-US" sz="4400" dirty="0" smtClean="0"/>
              <a:t>Rather, </a:t>
            </a:r>
            <a:r>
              <a:rPr lang="en-US" sz="4400" b="1" dirty="0" smtClean="0">
                <a:solidFill>
                  <a:schemeClr val="accent2">
                    <a:lumMod val="75000"/>
                  </a:schemeClr>
                </a:solidFill>
              </a:rPr>
              <a:t>a collection of SI units </a:t>
            </a:r>
            <a:r>
              <a:rPr lang="en-US" sz="4400" dirty="0" smtClean="0">
                <a:solidFill>
                  <a:schemeClr val="accent2">
                    <a:lumMod val="75000"/>
                  </a:schemeClr>
                </a:solidFill>
              </a:rPr>
              <a:t>is defined – the units being jointly defined – by a collection of seven constants considered invariant in nature</a:t>
            </a:r>
            <a:r>
              <a:rPr lang="en-US" sz="4400" dirty="0" smtClean="0"/>
              <a:t>.  Does this settle the question of the dispensability of base units, though?</a:t>
            </a:r>
            <a:r>
              <a:rPr lang="en-US" sz="4400" dirty="0"/>
              <a:t> </a:t>
            </a:r>
            <a:r>
              <a:rPr lang="en-US" sz="4400" dirty="0" smtClean="0"/>
              <a:t> </a:t>
            </a:r>
            <a:r>
              <a:rPr lang="en-US" sz="4400" i="1" dirty="0" smtClean="0"/>
              <a:t>How might the question be answered?    </a:t>
            </a:r>
            <a:r>
              <a:rPr lang="en-US" sz="4400" i="1" dirty="0"/>
              <a:t> </a:t>
            </a:r>
            <a:r>
              <a:rPr lang="en-US" sz="4400" i="1" dirty="0" smtClean="0"/>
              <a:t>    </a:t>
            </a:r>
            <a:r>
              <a:rPr lang="en-US" sz="4400" i="1" dirty="0" smtClean="0">
                <a:solidFill>
                  <a:schemeClr val="accent2">
                    <a:lumMod val="75000"/>
                  </a:schemeClr>
                </a:solidFill>
              </a:rPr>
              <a:t>                         		</a:t>
            </a:r>
            <a:r>
              <a:rPr lang="en-US" sz="4400" dirty="0" smtClean="0">
                <a:solidFill>
                  <a:schemeClr val="accent2">
                    <a:lumMod val="75000"/>
                  </a:schemeClr>
                </a:solidFill>
                <a:sym typeface="Wingdings"/>
              </a:rPr>
              <a:t></a:t>
            </a:r>
            <a:endParaRPr lang="en-US" sz="4400" dirty="0">
              <a:solidFill>
                <a:schemeClr val="accent2">
                  <a:lumMod val="75000"/>
                </a:schemeClr>
              </a:solidFill>
            </a:endParaRPr>
          </a:p>
          <a:p>
            <a:pPr>
              <a:lnSpc>
                <a:spcPct val="120000"/>
              </a:lnSpc>
            </a:pPr>
            <a:endParaRPr lang="en-US" sz="4400" dirty="0"/>
          </a:p>
        </p:txBody>
      </p:sp>
      <p:sp>
        <p:nvSpPr>
          <p:cNvPr id="360" name="Text Placeholder 359"/>
          <p:cNvSpPr>
            <a:spLocks noGrp="1"/>
          </p:cNvSpPr>
          <p:nvPr>
            <p:ph type="body" sz="quarter" idx="24"/>
          </p:nvPr>
        </p:nvSpPr>
        <p:spPr>
          <a:xfrm>
            <a:off x="13892878" y="6113068"/>
            <a:ext cx="12447852" cy="2177573"/>
          </a:xfrm>
        </p:spPr>
        <p:txBody>
          <a:bodyPr/>
          <a:lstStyle/>
          <a:p>
            <a:endParaRPr lang="en-US" sz="3600" dirty="0" smtClean="0"/>
          </a:p>
          <a:p>
            <a:r>
              <a:rPr lang="en-US" sz="4400" u="none" dirty="0" smtClean="0"/>
              <a:t>SIGNIFICANCE OF </a:t>
            </a:r>
            <a:r>
              <a:rPr lang="en-US" sz="4400" u="none" dirty="0"/>
              <a:t>THE "NEW SI"</a:t>
            </a:r>
          </a:p>
          <a:p>
            <a:endParaRPr lang="en-US" dirty="0"/>
          </a:p>
        </p:txBody>
      </p:sp>
      <p:sp>
        <p:nvSpPr>
          <p:cNvPr id="361" name="Text Placeholder 360"/>
          <p:cNvSpPr>
            <a:spLocks noGrp="1"/>
          </p:cNvSpPr>
          <p:nvPr>
            <p:ph type="body" sz="quarter" idx="25"/>
          </p:nvPr>
        </p:nvSpPr>
        <p:spPr>
          <a:xfrm>
            <a:off x="26946097" y="6607684"/>
            <a:ext cx="12444693" cy="1488153"/>
          </a:xfrm>
        </p:spPr>
        <p:txBody>
          <a:bodyPr/>
          <a:lstStyle/>
          <a:p>
            <a:r>
              <a:rPr lang="en-US" sz="4400" u="none" dirty="0" smtClean="0"/>
              <a:t>DO BASE UNITS HAVE ANY ROLE AT ALL?</a:t>
            </a:r>
          </a:p>
          <a:p>
            <a:r>
              <a:rPr lang="en-US" dirty="0" smtClean="0"/>
              <a:t> </a:t>
            </a:r>
            <a:endParaRPr lang="en-US" sz="4400" dirty="0"/>
          </a:p>
        </p:txBody>
      </p:sp>
      <p:sp>
        <p:nvSpPr>
          <p:cNvPr id="362" name="Text Placeholder 361"/>
          <p:cNvSpPr>
            <a:spLocks noGrp="1"/>
          </p:cNvSpPr>
          <p:nvPr>
            <p:ph type="body" sz="quarter" idx="26"/>
          </p:nvPr>
        </p:nvSpPr>
        <p:spPr>
          <a:xfrm>
            <a:off x="26941486" y="7693609"/>
            <a:ext cx="12449305" cy="22455362"/>
          </a:xfrm>
        </p:spPr>
        <p:txBody>
          <a:bodyPr/>
          <a:lstStyle/>
          <a:p>
            <a:r>
              <a:rPr lang="en-US" sz="4400" dirty="0" smtClean="0"/>
              <a:t>To explore this, investigate:  </a:t>
            </a:r>
            <a:r>
              <a:rPr lang="en-US" sz="4400" dirty="0">
                <a:solidFill>
                  <a:schemeClr val="accent2">
                    <a:lumMod val="75000"/>
                  </a:schemeClr>
                </a:solidFill>
              </a:rPr>
              <a:t>Is anything logically prior to </a:t>
            </a:r>
            <a:r>
              <a:rPr lang="en-US" sz="4400" dirty="0" smtClean="0">
                <a:solidFill>
                  <a:schemeClr val="accent2">
                    <a:lumMod val="75000"/>
                  </a:schemeClr>
                </a:solidFill>
              </a:rPr>
              <a:t>definitions of </a:t>
            </a:r>
            <a:r>
              <a:rPr lang="en-US" sz="4400" dirty="0">
                <a:solidFill>
                  <a:schemeClr val="accent2">
                    <a:lumMod val="75000"/>
                  </a:schemeClr>
                </a:solidFill>
              </a:rPr>
              <a:t>a System of Units? </a:t>
            </a:r>
          </a:p>
          <a:p>
            <a:pPr algn="ctr">
              <a:lnSpc>
                <a:spcPct val="50000"/>
              </a:lnSpc>
            </a:pPr>
            <a:endParaRPr lang="en-US" sz="4400" dirty="0" smtClean="0"/>
          </a:p>
          <a:p>
            <a:pPr algn="ctr"/>
            <a:r>
              <a:rPr lang="en-US" sz="4400" i="1" dirty="0" smtClean="0"/>
              <a:t>A system of units is not just a collection of units. </a:t>
            </a:r>
          </a:p>
          <a:p>
            <a:pPr>
              <a:lnSpc>
                <a:spcPct val="90000"/>
              </a:lnSpc>
            </a:pPr>
            <a:r>
              <a:rPr lang="en-US" sz="4400" dirty="0"/>
              <a:t/>
            </a:r>
            <a:br>
              <a:rPr lang="en-US" sz="4400" dirty="0"/>
            </a:br>
            <a:r>
              <a:rPr lang="en-US" sz="4400" dirty="0" smtClean="0"/>
              <a:t>The SI is designed to be a </a:t>
            </a:r>
            <a:r>
              <a:rPr lang="en-US" sz="4400" i="1" dirty="0" smtClean="0"/>
              <a:t>coherent set of units</a:t>
            </a:r>
            <a:r>
              <a:rPr lang="en-US" sz="4400" dirty="0" smtClean="0"/>
              <a:t>, in the sense that the relations between the units are the same as the relation between the quantities related by the equations of science.  (Sterrett 2009; de Courtenay 2015; Sterrett forthcoming 2018)</a:t>
            </a:r>
          </a:p>
          <a:p>
            <a:pPr>
              <a:lnSpc>
                <a:spcPct val="50000"/>
              </a:lnSpc>
            </a:pPr>
            <a:endParaRPr lang="en-US" sz="4400" dirty="0"/>
          </a:p>
          <a:p>
            <a:pPr>
              <a:lnSpc>
                <a:spcPct val="90000"/>
              </a:lnSpc>
            </a:pPr>
            <a:r>
              <a:rPr lang="en-US" sz="4400" dirty="0" smtClean="0"/>
              <a:t>--  The </a:t>
            </a:r>
            <a:r>
              <a:rPr lang="en-US" sz="4400" i="1" dirty="0" smtClean="0"/>
              <a:t>system of units </a:t>
            </a:r>
            <a:r>
              <a:rPr lang="en-US" sz="4400" dirty="0" smtClean="0"/>
              <a:t>is organized by a specified </a:t>
            </a:r>
            <a:r>
              <a:rPr lang="en-US" sz="4400" i="1" dirty="0" smtClean="0"/>
              <a:t>system of quantities</a:t>
            </a:r>
            <a:r>
              <a:rPr lang="en-US" sz="4400" dirty="0" smtClean="0"/>
              <a:t>, which is informed by empirical science. </a:t>
            </a:r>
          </a:p>
          <a:p>
            <a:pPr>
              <a:lnSpc>
                <a:spcPct val="90000"/>
              </a:lnSpc>
            </a:pPr>
            <a:r>
              <a:rPr lang="en-US" sz="4400" dirty="0" smtClean="0"/>
              <a:t> -- A system of quantities is logically prior to the system of units</a:t>
            </a:r>
            <a:r>
              <a:rPr lang="en-US" sz="4400" dirty="0"/>
              <a:t> </a:t>
            </a:r>
            <a:r>
              <a:rPr lang="en-US" sz="4400" dirty="0" smtClean="0"/>
              <a:t>&amp; is not just a collection of quantities. It includes the relations between them:  </a:t>
            </a:r>
            <a:r>
              <a:rPr lang="en-US" sz="4400" i="1" dirty="0" smtClean="0"/>
              <a:t>the quantities in the system of quantities are related in a way such that the equations of science are dimensionally homogeneous. </a:t>
            </a:r>
            <a:endParaRPr lang="en-US" sz="4400" dirty="0" smtClean="0"/>
          </a:p>
          <a:p>
            <a:pPr>
              <a:lnSpc>
                <a:spcPct val="50000"/>
              </a:lnSpc>
            </a:pPr>
            <a:endParaRPr lang="en-US" sz="4400" u="sng" dirty="0" smtClean="0">
              <a:solidFill>
                <a:schemeClr val="accent2">
                  <a:lumMod val="75000"/>
                </a:schemeClr>
              </a:solidFill>
            </a:endParaRPr>
          </a:p>
          <a:p>
            <a:r>
              <a:rPr lang="en-US" sz="4400" u="sng" dirty="0" smtClean="0">
                <a:solidFill>
                  <a:schemeClr val="accent2">
                    <a:lumMod val="75000"/>
                  </a:schemeClr>
                </a:solidFill>
              </a:rPr>
              <a:t>Upshot of this investigation re: role of base units:  </a:t>
            </a:r>
            <a:r>
              <a:rPr lang="en-US" sz="4400" dirty="0" smtClean="0"/>
              <a:t/>
            </a:r>
            <a:br>
              <a:rPr lang="en-US" sz="4400" dirty="0" smtClean="0"/>
            </a:br>
            <a:r>
              <a:rPr lang="en-US" sz="4400" dirty="0" smtClean="0"/>
              <a:t>-- Though base units need not play any essential role in the definition of a system of units </a:t>
            </a:r>
            <a:r>
              <a:rPr lang="en-US" sz="4400" i="1" dirty="0" smtClean="0"/>
              <a:t>after the system of units has been developed</a:t>
            </a:r>
            <a:r>
              <a:rPr lang="en-US" sz="4400" dirty="0" smtClean="0"/>
              <a:t>, a distinction between base and derived (quantities) is important in organizing the system of quantities, and the organization of the system of units relies upon it.  </a:t>
            </a:r>
          </a:p>
          <a:p>
            <a:r>
              <a:rPr lang="en-US" sz="4400" dirty="0" smtClean="0"/>
              <a:t>-- What's necessary to organize the system of quantities on which the SI is based is: a set of seven independent quantities be regarded as base quantities, although which specific ones are designated base quantities is not determined by necessity.  </a:t>
            </a:r>
          </a:p>
          <a:p>
            <a:endParaRPr lang="en-US" dirty="0"/>
          </a:p>
        </p:txBody>
      </p:sp>
      <p:sp>
        <p:nvSpPr>
          <p:cNvPr id="363" name="Text Placeholder 362"/>
          <p:cNvSpPr>
            <a:spLocks noGrp="1"/>
          </p:cNvSpPr>
          <p:nvPr>
            <p:ph type="body" sz="quarter" idx="27"/>
          </p:nvPr>
        </p:nvSpPr>
        <p:spPr>
          <a:xfrm>
            <a:off x="26946097" y="29824619"/>
            <a:ext cx="12444693" cy="973691"/>
          </a:xfrm>
        </p:spPr>
        <p:txBody>
          <a:bodyPr/>
          <a:lstStyle/>
          <a:p>
            <a:r>
              <a:rPr lang="en-US" u="none" dirty="0" smtClean="0"/>
              <a:t>Recommended Works on this Topic</a:t>
            </a:r>
            <a:endParaRPr lang="en-US" u="none" dirty="0"/>
          </a:p>
        </p:txBody>
      </p:sp>
      <p:sp>
        <p:nvSpPr>
          <p:cNvPr id="364" name="Text Placeholder 363"/>
          <p:cNvSpPr>
            <a:spLocks noGrp="1"/>
          </p:cNvSpPr>
          <p:nvPr>
            <p:ph type="body" sz="quarter" idx="28"/>
          </p:nvPr>
        </p:nvSpPr>
        <p:spPr>
          <a:xfrm>
            <a:off x="26946098" y="24863342"/>
            <a:ext cx="12444694" cy="423326"/>
          </a:xfrm>
        </p:spPr>
        <p:txBody>
          <a:bodyPr/>
          <a:lstStyle/>
          <a:p>
            <a:r>
              <a:rPr lang="en-US" dirty="0" smtClean="0"/>
              <a:t> </a:t>
            </a:r>
            <a:endParaRPr lang="en-US" dirty="0"/>
          </a:p>
        </p:txBody>
      </p:sp>
      <p:sp>
        <p:nvSpPr>
          <p:cNvPr id="365" name="Text Placeholder 364"/>
          <p:cNvSpPr>
            <a:spLocks noGrp="1"/>
          </p:cNvSpPr>
          <p:nvPr>
            <p:ph type="body" sz="quarter" idx="29"/>
          </p:nvPr>
        </p:nvSpPr>
        <p:spPr>
          <a:xfrm>
            <a:off x="26946097" y="29824619"/>
            <a:ext cx="12444693" cy="1259992"/>
          </a:xfrm>
        </p:spPr>
        <p:txBody>
          <a:bodyPr/>
          <a:lstStyle/>
          <a:p>
            <a:r>
              <a:rPr lang="en-US" u="none" dirty="0"/>
              <a:t> </a:t>
            </a:r>
            <a:r>
              <a:rPr lang="en-US" u="none" dirty="0" smtClean="0"/>
              <a:t>                                                                                                             </a:t>
            </a:r>
            <a:endParaRPr lang="en-US" u="none" dirty="0"/>
          </a:p>
        </p:txBody>
      </p:sp>
      <p:sp>
        <p:nvSpPr>
          <p:cNvPr id="366" name="Text Placeholder 365"/>
          <p:cNvSpPr>
            <a:spLocks noGrp="1"/>
          </p:cNvSpPr>
          <p:nvPr>
            <p:ph type="body" sz="quarter" idx="30"/>
          </p:nvPr>
        </p:nvSpPr>
        <p:spPr>
          <a:xfrm>
            <a:off x="26941486" y="30798310"/>
            <a:ext cx="12449304" cy="9227119"/>
          </a:xfrm>
        </p:spPr>
        <p:txBody>
          <a:bodyPr/>
          <a:lstStyle/>
          <a:p>
            <a:r>
              <a:rPr lang="en-US" sz="2800" dirty="0" smtClean="0"/>
              <a:t>N</a:t>
            </a:r>
            <a:r>
              <a:rPr lang="en-US" sz="2800" dirty="0"/>
              <a:t>. de Courtenay, </a:t>
            </a:r>
            <a:r>
              <a:rPr lang="en-US" sz="2800" dirty="0" smtClean="0"/>
              <a:t>"The </a:t>
            </a:r>
            <a:r>
              <a:rPr lang="en-US" sz="2800" dirty="0"/>
              <a:t>Double Interpretation of the Equations of </a:t>
            </a:r>
            <a:r>
              <a:rPr lang="en-US" sz="2800" dirty="0" smtClean="0"/>
              <a:t>Physics </a:t>
            </a:r>
            <a:r>
              <a:rPr lang="en-US" sz="2800" dirty="0"/>
              <a:t>and the Quest </a:t>
            </a:r>
            <a:r>
              <a:rPr lang="en-US" sz="2800" dirty="0" smtClean="0"/>
              <a:t>for Common </a:t>
            </a:r>
            <a:r>
              <a:rPr lang="en-US" sz="2800" dirty="0"/>
              <a:t>Meanings</a:t>
            </a:r>
            <a:r>
              <a:rPr lang="en-US" sz="2800" dirty="0" smtClean="0"/>
              <a:t>." </a:t>
            </a:r>
            <a:r>
              <a:rPr lang="en-US" sz="2800" dirty="0"/>
              <a:t>In O. Schlaudt &amp; L. Huber, </a:t>
            </a:r>
            <a:r>
              <a:rPr lang="en-US" sz="2800" i="1" dirty="0"/>
              <a:t>Standardization in Measurement</a:t>
            </a:r>
            <a:r>
              <a:rPr lang="en-US" sz="2800" dirty="0"/>
              <a:t>, pp. 53-68</a:t>
            </a:r>
            <a:r>
              <a:rPr lang="en-US" sz="2800" dirty="0" smtClean="0"/>
              <a:t>.  London </a:t>
            </a:r>
            <a:r>
              <a:rPr lang="en-US" sz="2800" dirty="0"/>
              <a:t>: Pickering &amp; Chatto Publishers, 2015</a:t>
            </a:r>
            <a:r>
              <a:rPr lang="en-US" sz="2800" dirty="0" smtClean="0"/>
              <a:t>.</a:t>
            </a:r>
          </a:p>
          <a:p>
            <a:endParaRPr lang="en-US" sz="2800" dirty="0"/>
          </a:p>
          <a:p>
            <a:r>
              <a:rPr lang="en-US" sz="2800" dirty="0"/>
              <a:t>Terry Quinn</a:t>
            </a:r>
            <a:r>
              <a:rPr lang="en-US" sz="2800" i="1" dirty="0"/>
              <a:t>.  From </a:t>
            </a:r>
            <a:r>
              <a:rPr lang="en-US" sz="2800" i="1" dirty="0" smtClean="0"/>
              <a:t>Artefacts </a:t>
            </a:r>
            <a:r>
              <a:rPr lang="en-US" sz="2800" i="1" dirty="0"/>
              <a:t>to </a:t>
            </a:r>
            <a:r>
              <a:rPr lang="en-US" sz="2800" i="1" dirty="0" smtClean="0"/>
              <a:t>Atoms:  The BIPM and the Search for Ultimate Measurement Standards</a:t>
            </a:r>
            <a:r>
              <a:rPr lang="en-US" sz="2800" dirty="0" smtClean="0"/>
              <a:t>. New York: </a:t>
            </a:r>
            <a:r>
              <a:rPr lang="en-US" sz="2800" dirty="0"/>
              <a:t>Oxford University </a:t>
            </a:r>
            <a:r>
              <a:rPr lang="en-US" sz="2800" dirty="0" smtClean="0"/>
              <a:t>Press,  2012.</a:t>
            </a:r>
          </a:p>
          <a:p>
            <a:endParaRPr lang="en-US" sz="2800" dirty="0"/>
          </a:p>
          <a:p>
            <a:r>
              <a:rPr lang="en-US" sz="2800" dirty="0"/>
              <a:t>Sally Riordan. </a:t>
            </a:r>
            <a:r>
              <a:rPr lang="en-US" sz="2800" dirty="0" smtClean="0"/>
              <a:t>"The </a:t>
            </a:r>
            <a:r>
              <a:rPr lang="en-US" sz="2800" dirty="0"/>
              <a:t>Objectivity of Scientific Measures</a:t>
            </a:r>
            <a:r>
              <a:rPr lang="en-US" sz="2800" dirty="0" smtClean="0"/>
              <a:t>."  </a:t>
            </a:r>
            <a:r>
              <a:rPr lang="en-US" sz="2800" i="1" dirty="0"/>
              <a:t>Studies in History and Philosophy of Physics, Part A</a:t>
            </a:r>
            <a:r>
              <a:rPr lang="en-US" sz="2800" dirty="0"/>
              <a:t>.  Volume 50, April 2015, p. 38 – 47. </a:t>
            </a:r>
            <a:endParaRPr lang="en-US" sz="2800" dirty="0" smtClean="0"/>
          </a:p>
          <a:p>
            <a:endParaRPr lang="en-US" sz="2800" dirty="0"/>
          </a:p>
          <a:p>
            <a:r>
              <a:rPr lang="en-US" sz="2800" dirty="0" smtClean="0"/>
              <a:t>Susan G. Sterrett  "Similarity and Dimensional Analysis."  in  A. W. M. Meijers (Ed.)  Handbook of the Philosophy of Science, Vol 9 (Philosophy of Technology and the Engineering Sciences)  p. 799-823.  Amsterdam:  North-Holland. </a:t>
            </a:r>
          </a:p>
          <a:p>
            <a:endParaRPr lang="en-US" sz="2800" dirty="0"/>
          </a:p>
          <a:p>
            <a:r>
              <a:rPr lang="en-US" sz="2800" dirty="0" smtClean="0"/>
              <a:t>S. G. Sterrett "Relations Between Units and Relations Between Quantities" Forthcoming 2018.  Preprint:   </a:t>
            </a:r>
            <a:r>
              <a:rPr lang="en-US" sz="2800" dirty="0"/>
              <a:t>https://core.ac.uk/download/pdf/157867902.pdf</a:t>
            </a:r>
          </a:p>
          <a:p>
            <a:endParaRPr lang="en-US" sz="3200" dirty="0"/>
          </a:p>
          <a:p>
            <a:endParaRPr lang="en-US" sz="3200" dirty="0"/>
          </a:p>
        </p:txBody>
      </p:sp>
      <p:sp>
        <p:nvSpPr>
          <p:cNvPr id="404" name="Text Placeholder 403"/>
          <p:cNvSpPr>
            <a:spLocks noGrp="1"/>
          </p:cNvSpPr>
          <p:nvPr>
            <p:ph type="body" sz="quarter" idx="150"/>
          </p:nvPr>
        </p:nvSpPr>
        <p:spPr/>
        <p:txBody>
          <a:bodyPr/>
          <a:lstStyle/>
          <a:p>
            <a:r>
              <a:rPr lang="en-US" dirty="0" smtClean="0"/>
              <a:t>Wichita State University , Wichita, Kansas</a:t>
            </a:r>
            <a:endParaRPr lang="en-US" dirty="0"/>
          </a:p>
        </p:txBody>
      </p:sp>
      <p:sp>
        <p:nvSpPr>
          <p:cNvPr id="405" name="Text Placeholder 404"/>
          <p:cNvSpPr>
            <a:spLocks noGrp="1"/>
          </p:cNvSpPr>
          <p:nvPr>
            <p:ph type="body" sz="quarter" idx="151"/>
          </p:nvPr>
        </p:nvSpPr>
        <p:spPr/>
        <p:txBody>
          <a:bodyPr/>
          <a:lstStyle/>
          <a:p>
            <a:r>
              <a:rPr lang="en-US" dirty="0" smtClean="0"/>
              <a:t>S. G. Sterrett</a:t>
            </a:r>
            <a:endParaRPr lang="en-US" dirty="0"/>
          </a:p>
        </p:txBody>
      </p:sp>
      <p:sp>
        <p:nvSpPr>
          <p:cNvPr id="406" name="Text Placeholder 405"/>
          <p:cNvSpPr>
            <a:spLocks noGrp="1"/>
          </p:cNvSpPr>
          <p:nvPr>
            <p:ph type="body" sz="quarter" idx="153"/>
          </p:nvPr>
        </p:nvSpPr>
        <p:spPr/>
        <p:txBody>
          <a:bodyPr/>
          <a:lstStyle/>
          <a:p>
            <a:r>
              <a:rPr lang="en-US" u="sng" dirty="0" smtClean="0"/>
              <a:t>The Role of Base Units in a System of Units</a:t>
            </a:r>
            <a:endParaRPr lang="en-US" u="sng" dirty="0"/>
          </a:p>
        </p:txBody>
      </p:sp>
    </p:spTree>
    <p:extLst>
      <p:ext uri="{BB962C8B-B14F-4D97-AF65-F5344CB8AC3E}">
        <p14:creationId xmlns:p14="http://schemas.microsoft.com/office/powerpoint/2010/main" val="38653989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4187</TotalTime>
  <Words>688</Words>
  <Application>Microsoft Macintosh PowerPoint</Application>
  <PresentationFormat>Custom</PresentationFormat>
  <Paragraphs>95</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PosterPresentations.com-48x48-Template</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Susan Sterrett</cp:lastModifiedBy>
  <cp:revision>143</cp:revision>
  <dcterms:created xsi:type="dcterms:W3CDTF">2012-02-09T20:53:12Z</dcterms:created>
  <dcterms:modified xsi:type="dcterms:W3CDTF">2018-11-05T02:18:34Z</dcterms:modified>
</cp:coreProperties>
</file>